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6" r:id="rId4"/>
    <p:sldId id="257" r:id="rId5"/>
    <p:sldId id="258" r:id="rId6"/>
    <p:sldId id="261" r:id="rId7"/>
    <p:sldId id="262" r:id="rId8"/>
    <p:sldId id="263" r:id="rId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4" autoAdjust="0"/>
    <p:restoredTop sz="94660"/>
  </p:normalViewPr>
  <p:slideViewPr>
    <p:cSldViewPr>
      <p:cViewPr varScale="1">
        <p:scale>
          <a:sx n="83" d="100"/>
          <a:sy n="83" d="100"/>
        </p:scale>
        <p:origin x="1421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594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966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873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747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410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187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264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342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705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278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27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9EF4BD-D56C-4E9B-8F43-0ABEBA653C0A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BCA26-5571-488D-B225-7049A660C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758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google.co.uk/url?sa=i&amp;rct=j&amp;q=&amp;source=images&amp;cd=&amp;cad=rja&amp;docid=DHPGobiHZiIVdM&amp;tbnid=I2wdKZsMarjO8M:&amp;ved=0CAUQjRw&amp;url=http://cleoburymortimerprimaryschool.ethink.org.uk/curriculum_support/reception-information/&amp;ei=tWa_UdGzDIbI0QXXroGoDQ&amp;bvm=bv.47883778,d.d2k&amp;psig=AFQjCNFPj0WNxXpmuKUCA8qDLEu3_0374Q&amp;ust=1371584509861166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google.co.uk/url?sa=i&amp;rct=j&amp;q=teacher+supporting+children&amp;source=images&amp;cd=&amp;cad=rja&amp;docid=d4SAL4qQUksucM&amp;tbnid=a5BKruIXVKaWjM:&amp;ved=0CAUQjRw&amp;url=http://www.theinclusiveclass.com/2011_11_01_archive.html&amp;ei=9Gi_UeyCC6iU0AXfuICACw&amp;bvm=bv.47883778,d.d2k&amp;psig=AFQjCNFh42UuovfIvxYK-6vRJfDe6TZv6g&amp;ust=1371585117356467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://www.google.co.uk/url?sa=i&amp;rct=j&amp;q=children+climbing+stairs&amp;source=images&amp;cd=&amp;cad=rja&amp;docid=e0QtKVPDyjvOlM&amp;tbnid=KZ7oigTgjhNK5M:&amp;ved=0CAUQjRw&amp;url=http://www.picturesof.net/pages/100614-003044-466053.html&amp;ei=W2u_UdG2I4iW0QXn0oGYCg&amp;psig=AFQjCNEy5-M3216D4J2_Z83_fV9K015yeQ&amp;ust=1371585749017750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7624" y="332656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4400" b="1" dirty="0">
                <a:solidFill>
                  <a:srgbClr val="FF0000"/>
                </a:solidFill>
                <a:latin typeface="Comic Sans MS" pitchFamily="66" charset="0"/>
              </a:rPr>
              <a:t>Special Educational </a:t>
            </a:r>
            <a:r>
              <a:rPr lang="en-GB" sz="4400" b="1" dirty="0" smtClean="0">
                <a:solidFill>
                  <a:srgbClr val="FF0000"/>
                </a:solidFill>
                <a:latin typeface="Comic Sans MS" pitchFamily="66" charset="0"/>
              </a:rPr>
              <a:t>Needs and Disability 2021</a:t>
            </a:r>
            <a:endParaRPr lang="en-GB" sz="4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2271648"/>
            <a:ext cx="80648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 smtClean="0"/>
              <a:t>Many children have some special </a:t>
            </a:r>
            <a:r>
              <a:rPr lang="en-GB" sz="3600" b="1" dirty="0"/>
              <a:t>e</a:t>
            </a:r>
            <a:r>
              <a:rPr lang="en-GB" sz="3600" b="1" dirty="0" smtClean="0"/>
              <a:t>ducational needs or disability at some point during their school years. </a:t>
            </a:r>
          </a:p>
          <a:p>
            <a:pPr algn="ctr"/>
            <a:r>
              <a:rPr lang="en-GB" sz="3600" b="1" dirty="0" smtClean="0"/>
              <a:t>Some children have </a:t>
            </a:r>
            <a:r>
              <a:rPr lang="en-GB" sz="3600" b="1" dirty="0" err="1" smtClean="0"/>
              <a:t>SENd</a:t>
            </a:r>
            <a:r>
              <a:rPr lang="en-GB" sz="3600" b="1" dirty="0" smtClean="0"/>
              <a:t> right through their time in school.</a:t>
            </a:r>
            <a:endParaRPr lang="en-GB" sz="3600" b="1" dirty="0"/>
          </a:p>
        </p:txBody>
      </p:sp>
      <p:pic>
        <p:nvPicPr>
          <p:cNvPr id="3076" name="Picture 4" descr="http://www.lancsngfl.ac.uk/projects/aces/images/library/CartoonKids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133970"/>
            <a:ext cx="2828925" cy="145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821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836712"/>
            <a:ext cx="61926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3600" b="1" dirty="0" err="1" smtClean="0">
                <a:solidFill>
                  <a:srgbClr val="FF0000"/>
                </a:solidFill>
              </a:rPr>
              <a:t>SENd</a:t>
            </a:r>
            <a:r>
              <a:rPr lang="en-GB" sz="3600" b="1" dirty="0" smtClean="0">
                <a:solidFill>
                  <a:srgbClr val="FF0000"/>
                </a:solidFill>
              </a:rPr>
              <a:t> </a:t>
            </a:r>
            <a:r>
              <a:rPr lang="en-GB" sz="3600" b="1" dirty="0">
                <a:solidFill>
                  <a:prstClr val="black"/>
                </a:solidFill>
              </a:rPr>
              <a:t>is a need pupils have that might make it harder for them to </a:t>
            </a:r>
            <a:r>
              <a:rPr lang="en-GB" sz="3600" b="1" dirty="0" smtClean="0">
                <a:solidFill>
                  <a:prstClr val="black"/>
                </a:solidFill>
              </a:rPr>
              <a:t>learn and develop emotionally. </a:t>
            </a:r>
            <a:r>
              <a:rPr lang="en-GB" sz="3600" b="1" dirty="0">
                <a:solidFill>
                  <a:prstClr val="black"/>
                </a:solidFill>
              </a:rPr>
              <a:t>They may benefit from a bit of extra support.</a:t>
            </a:r>
          </a:p>
        </p:txBody>
      </p:sp>
      <p:pic>
        <p:nvPicPr>
          <p:cNvPr id="2053" name="Picture 5" descr="C:\Users\nigel\AppData\Local\Microsoft\Windows\Temporary Internet Files\Content.IE5\CHSNASAL\MC9002870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219" y="4005064"/>
            <a:ext cx="3107641" cy="268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56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59331"/>
            <a:ext cx="820891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FF0000"/>
                </a:solidFill>
                <a:latin typeface="Comic Sans MS" pitchFamily="66" charset="0"/>
              </a:rPr>
              <a:t>Special Educational Needs and Disability</a:t>
            </a:r>
          </a:p>
          <a:p>
            <a:pPr algn="ctr"/>
            <a:endParaRPr lang="en-GB" b="1" dirty="0">
              <a:latin typeface="Comic Sans MS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576" y="1628800"/>
            <a:ext cx="784887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Your pupil may need support with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Social Emotional Mental Health needs at some point in their primary school journey and we have a highly trained assistant who works 2 afternoons a week supporting pupils one to one and working with their parents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Communication and interaction including ASD, ADHD, PDA and speech and language. We purchase Speech Link, an on line assessment and planning tool and pupils identified with a need receive intensive 1-1 support following a rigorous programme</a:t>
            </a:r>
          </a:p>
          <a:p>
            <a:endParaRPr lang="en-GB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Physical Development / sensory</a:t>
            </a:r>
          </a:p>
          <a:p>
            <a:endParaRPr lang="en-GB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Cognition and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023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188640"/>
            <a:ext cx="847464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 smtClean="0">
                <a:solidFill>
                  <a:srgbClr val="FF0000"/>
                </a:solidFill>
              </a:rPr>
              <a:t>     Support at Harcourt</a:t>
            </a:r>
          </a:p>
          <a:p>
            <a:r>
              <a:rPr lang="en-GB" sz="2400" b="1" dirty="0" smtClean="0"/>
              <a:t>We are fortunate to have a team of staff who are trained in various aspects of Special educational needs including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/>
              <a:t>Speech and language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/>
              <a:t>Dyslexia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/>
              <a:t>Dyscalculia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/>
              <a:t>Autism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/>
              <a:t>ADHD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/>
              <a:t>Dyspraxia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/>
              <a:t>Mental first aid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/>
              <a:t>Bereavement and loss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b="1" dirty="0" smtClean="0"/>
          </a:p>
          <a:p>
            <a:endParaRPr lang="en-GB" sz="3600" b="1" dirty="0" smtClean="0"/>
          </a:p>
          <a:p>
            <a:endParaRPr lang="en-GB" sz="3600" b="1" dirty="0" smtClean="0"/>
          </a:p>
        </p:txBody>
      </p:sp>
      <p:pic>
        <p:nvPicPr>
          <p:cNvPr id="1028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1960" y="4660476"/>
            <a:ext cx="1611980" cy="155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39752" y="4660476"/>
            <a:ext cx="1611980" cy="155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4168" y="4660476"/>
            <a:ext cx="1611980" cy="155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888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260648"/>
            <a:ext cx="619268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Support</a:t>
            </a:r>
            <a:endParaRPr lang="en-GB" sz="2400" b="1" dirty="0"/>
          </a:p>
          <a:p>
            <a:r>
              <a:rPr lang="en-GB" sz="2400" dirty="0" smtClean="0"/>
              <a:t>As required, children will receive targeted support from their class teacher within the classroom.</a:t>
            </a:r>
          </a:p>
          <a:p>
            <a:r>
              <a:rPr lang="en-GB" sz="2400" dirty="0" smtClean="0"/>
              <a:t>Once progress has been reviewed every 6 weeks,</a:t>
            </a:r>
            <a:r>
              <a:rPr lang="en-GB" sz="2400" dirty="0"/>
              <a:t> </a:t>
            </a:r>
            <a:r>
              <a:rPr lang="en-GB" sz="2400" dirty="0" smtClean="0"/>
              <a:t>they may then receive small group or individual support from a  trained teaching assistant.</a:t>
            </a:r>
          </a:p>
          <a:p>
            <a:r>
              <a:rPr lang="en-GB" sz="2400" dirty="0" smtClean="0"/>
              <a:t>If needed, the school will then work with parents to identify external support and advice such as a speech and language therapist or a  behavioural specialist. </a:t>
            </a:r>
            <a:r>
              <a:rPr lang="en-GB" sz="2400" dirty="0"/>
              <a:t>T</a:t>
            </a:r>
            <a:r>
              <a:rPr lang="en-GB" sz="2400" dirty="0" smtClean="0"/>
              <a:t>his support is reviewed regularly with parents.</a:t>
            </a:r>
          </a:p>
          <a:p>
            <a:r>
              <a:rPr lang="en-GB" sz="2400" dirty="0" smtClean="0"/>
              <a:t>In a few cases, parents and the school may agree an EHCP is needed.</a:t>
            </a:r>
          </a:p>
          <a:p>
            <a:endParaRPr lang="en-GB" sz="3200" dirty="0" smtClean="0"/>
          </a:p>
        </p:txBody>
      </p:sp>
      <p:pic>
        <p:nvPicPr>
          <p:cNvPr id="4100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60232" y="836712"/>
            <a:ext cx="2233811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37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88640"/>
            <a:ext cx="885698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solidFill>
                  <a:srgbClr val="FF0000"/>
                </a:solidFill>
              </a:rPr>
              <a:t>What to do if you are worried about your child?</a:t>
            </a:r>
          </a:p>
          <a:p>
            <a:r>
              <a:rPr lang="en-GB" sz="3600" dirty="0" smtClean="0"/>
              <a:t>If you have any concerns, speak to your child’s teacher initially.</a:t>
            </a:r>
          </a:p>
          <a:p>
            <a:r>
              <a:rPr lang="en-GB" sz="3600" dirty="0" smtClean="0"/>
              <a:t>Decide together if you would like some more help or information from myself, the SENCO (Special Needs Coordinator) Mrs O Connor</a:t>
            </a:r>
            <a:endParaRPr lang="en-GB" sz="3600" dirty="0"/>
          </a:p>
          <a:p>
            <a:r>
              <a:rPr lang="en-GB" sz="4800" dirty="0" smtClean="0">
                <a:solidFill>
                  <a:srgbClr val="FF0000"/>
                </a:solidFill>
              </a:rPr>
              <a:t>			</a:t>
            </a:r>
            <a:endParaRPr lang="en-GB" sz="4800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4804661"/>
            <a:ext cx="2429303" cy="195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19872" y="4804661"/>
            <a:ext cx="2429303" cy="195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12160" y="4804661"/>
            <a:ext cx="2429303" cy="195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992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Alternatively, we may discuss difficulties your child seems to be experiencing.</a:t>
            </a:r>
          </a:p>
          <a:p>
            <a:pPr algn="ctr"/>
            <a:r>
              <a:rPr lang="en-GB" sz="3600" b="1" dirty="0" smtClean="0">
                <a:solidFill>
                  <a:srgbClr val="FF0000"/>
                </a:solidFill>
              </a:rPr>
              <a:t>Do not worry or panic!</a:t>
            </a:r>
          </a:p>
          <a:p>
            <a:pPr algn="ctr"/>
            <a:r>
              <a:rPr lang="en-GB" sz="3600" dirty="0" smtClean="0"/>
              <a:t>We will investigate exactly what extra provision we can put in place such as a social skills group; we will discuss this with you and every 6 weeks we will look at the impact and if we need to continue the intervention.</a:t>
            </a:r>
          </a:p>
          <a:p>
            <a:pPr algn="ctr"/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78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88514"/>
            <a:ext cx="882047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rgbClr val="FF0000"/>
                </a:solidFill>
              </a:rPr>
              <a:t>And finally……</a:t>
            </a:r>
            <a:endParaRPr lang="en-GB" sz="4400" b="1" dirty="0"/>
          </a:p>
          <a:p>
            <a:pPr algn="ctr"/>
            <a:r>
              <a:rPr lang="en-GB" sz="4400" b="1" dirty="0" smtClean="0"/>
              <a:t>Remember, </a:t>
            </a:r>
          </a:p>
          <a:p>
            <a:pPr algn="ctr"/>
            <a:r>
              <a:rPr lang="en-GB" sz="4400" b="1" dirty="0" smtClean="0"/>
              <a:t>no child (or adult) is perfect!</a:t>
            </a:r>
          </a:p>
          <a:p>
            <a:pPr algn="ctr"/>
            <a:r>
              <a:rPr lang="en-GB" sz="4400" b="1" dirty="0" smtClean="0"/>
              <a:t> We all need a helping hand at times.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167430"/>
            <a:ext cx="3419872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576" y="3501008"/>
            <a:ext cx="46892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b="1" i="1" dirty="0" smtClean="0">
                <a:solidFill>
                  <a:prstClr val="black"/>
                </a:solidFill>
              </a:rPr>
              <a:t>With parents </a:t>
            </a:r>
            <a:r>
              <a:rPr lang="en-GB" sz="2800" b="1" i="1" dirty="0">
                <a:solidFill>
                  <a:prstClr val="black"/>
                </a:solidFill>
              </a:rPr>
              <a:t>and school working together </a:t>
            </a:r>
            <a:r>
              <a:rPr lang="en-GB" sz="2800" b="1" i="1" dirty="0" smtClean="0">
                <a:solidFill>
                  <a:prstClr val="black"/>
                </a:solidFill>
              </a:rPr>
              <a:t>every child will succeed</a:t>
            </a:r>
            <a:endParaRPr lang="en-GB" sz="2800" b="1" i="1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4886002"/>
            <a:ext cx="43204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Contact Mrs O’Connor  </a:t>
            </a:r>
          </a:p>
          <a:p>
            <a:pPr algn="ctr"/>
            <a:r>
              <a:rPr lang="en-GB" sz="3600" dirty="0" smtClean="0"/>
              <a:t>01303 275 294</a:t>
            </a:r>
          </a:p>
          <a:p>
            <a:pPr algn="ctr"/>
            <a:r>
              <a:rPr lang="en-GB" sz="3600" dirty="0" smtClean="0"/>
              <a:t>SENCO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75418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443</Words>
  <Application>Microsoft Office PowerPoint</Application>
  <PresentationFormat>On-screen Show (4:3)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Val</dc:creator>
  <cp:lastModifiedBy>RichardsE</cp:lastModifiedBy>
  <cp:revision>18</cp:revision>
  <cp:lastPrinted>2014-06-20T07:24:36Z</cp:lastPrinted>
  <dcterms:created xsi:type="dcterms:W3CDTF">2013-06-17T19:06:42Z</dcterms:created>
  <dcterms:modified xsi:type="dcterms:W3CDTF">2021-09-27T17:35:50Z</dcterms:modified>
</cp:coreProperties>
</file>