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8" r:id="rId3"/>
    <p:sldId id="269" r:id="rId4"/>
    <p:sldId id="270" r:id="rId5"/>
    <p:sldId id="271" r:id="rId6"/>
    <p:sldId id="272" r:id="rId7"/>
    <p:sldId id="273" r:id="rId8"/>
    <p:sldId id="274" r:id="rId9"/>
    <p:sldId id="275" r:id="rId10"/>
    <p:sldId id="276" r:id="rId11"/>
    <p:sldId id="277" r:id="rId12"/>
    <p:sldId id="278" r:id="rId13"/>
    <p:sldId id="279" r:id="rId14"/>
    <p:sldId id="256" r:id="rId15"/>
    <p:sldId id="264" r:id="rId16"/>
    <p:sldId id="267" r:id="rId17"/>
    <p:sldId id="257" r:id="rId18"/>
    <p:sldId id="265" r:id="rId19"/>
  </p:sldIdLst>
  <p:sldSz cx="9144000" cy="6858000" type="screen4x3"/>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713" autoAdjust="0"/>
  </p:normalViewPr>
  <p:slideViewPr>
    <p:cSldViewPr>
      <p:cViewPr varScale="1">
        <p:scale>
          <a:sx n="81" d="100"/>
          <a:sy n="81" d="100"/>
        </p:scale>
        <p:origin x="1498"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74E96BD-7AE8-4F5E-9CED-138E600B3BFC}"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1945287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74E96BD-7AE8-4F5E-9CED-138E600B3BFC}"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2988483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74E96BD-7AE8-4F5E-9CED-138E600B3BFC}"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2202178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74E96BD-7AE8-4F5E-9CED-138E600B3BFC}" type="datetimeFigureOut">
              <a:rPr lang="en-GB" smtClean="0"/>
              <a:t>16/10/2023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3339446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74E96BD-7AE8-4F5E-9CED-138E600B3BFC}" type="datetimeFigureOut">
              <a:rPr lang="en-GB" smtClean="0"/>
              <a:t>16/10/2023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1706514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74E96BD-7AE8-4F5E-9CED-138E600B3BFC}" type="datetimeFigureOut">
              <a:rPr lang="en-GB" smtClean="0"/>
              <a:t>16/10/2023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35109058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4E96BD-7AE8-4F5E-9CED-138E600B3BFC}" type="datetimeFigureOut">
              <a:rPr lang="en-GB" smtClean="0"/>
              <a:t>16/10/2023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2306727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74E96BD-7AE8-4F5E-9CED-138E600B3BFC}" type="datetimeFigureOut">
              <a:rPr lang="en-GB" smtClean="0"/>
              <a:t>16/10/2023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2188148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74E96BD-7AE8-4F5E-9CED-138E600B3BFC}" type="datetimeFigureOut">
              <a:rPr lang="en-GB" smtClean="0"/>
              <a:t>16/10/2023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361442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74E96BD-7AE8-4F5E-9CED-138E600B3BFC}"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2773748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74E96BD-7AE8-4F5E-9CED-138E600B3BFC}"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559073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EFEEF48-A4A9-49A6-AEA4-A5369D8BADEB}" type="datetimeFigureOut">
              <a:rPr lang="en-GB" smtClean="0"/>
              <a:t>16/10/2023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28005311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EFEEF48-A4A9-49A6-AEA4-A5369D8BADEB}" type="datetimeFigureOut">
              <a:rPr lang="en-GB" smtClean="0"/>
              <a:t>16/10/2023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2011105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EFEEF48-A4A9-49A6-AEA4-A5369D8BADEB}" type="datetimeFigureOut">
              <a:rPr lang="en-GB" smtClean="0"/>
              <a:t>16/10/2023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21173104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EFEEF48-A4A9-49A6-AEA4-A5369D8BADEB}" type="datetimeFigureOut">
              <a:rPr lang="en-GB" smtClean="0"/>
              <a:t>16/10/2023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16241357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EFEEF48-A4A9-49A6-AEA4-A5369D8BADEB}" type="datetimeFigureOut">
              <a:rPr lang="en-GB" smtClean="0"/>
              <a:t>16/10/2023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2080219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EFEEF48-A4A9-49A6-AEA4-A5369D8BADEB}" type="datetimeFigureOut">
              <a:rPr lang="en-GB" smtClean="0"/>
              <a:t>16/10/2023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12996668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FEEF48-A4A9-49A6-AEA4-A5369D8BADEB}" type="datetimeFigureOut">
              <a:rPr lang="en-GB" smtClean="0"/>
              <a:t>16/10/2023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14777452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5EFEEF48-A4A9-49A6-AEA4-A5369D8BADEB}" type="datetimeFigureOut">
              <a:rPr lang="en-GB" smtClean="0"/>
              <a:t>16/10/2023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31735722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5EFEEF48-A4A9-49A6-AEA4-A5369D8BADEB}" type="datetimeFigureOut">
              <a:rPr lang="en-GB" smtClean="0"/>
              <a:t>16/10/2023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19642733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EFEEF48-A4A9-49A6-AEA4-A5369D8BADEB}" type="datetimeFigureOut">
              <a:rPr lang="en-GB" smtClean="0"/>
              <a:t>16/10/2023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15680593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EFEEF48-A4A9-49A6-AEA4-A5369D8BADEB}" type="datetimeFigureOut">
              <a:rPr lang="en-GB" smtClean="0"/>
              <a:t>16/10/2023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3114028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4E96BD-7AE8-4F5E-9CED-138E600B3BFC}" type="datetimeFigureOut">
              <a:rPr lang="en-GB" smtClean="0"/>
              <a:t>16/10/2023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A0EA76-4880-48CC-B790-F9FC2EB50C8F}" type="slidenum">
              <a:rPr lang="en-GB" smtClean="0"/>
              <a:t>‹#›</a:t>
            </a:fld>
            <a:endParaRPr lang="en-GB"/>
          </a:p>
        </p:txBody>
      </p:sp>
    </p:spTree>
    <p:extLst>
      <p:ext uri="{BB962C8B-B14F-4D97-AF65-F5344CB8AC3E}">
        <p14:creationId xmlns:p14="http://schemas.microsoft.com/office/powerpoint/2010/main" val="21429239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5EFEEF48-A4A9-49A6-AEA4-A5369D8BADEB}" type="datetimeFigureOut">
              <a:rPr lang="en-GB" smtClean="0"/>
              <a:t>16/10/2023</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BA56E78-BC9E-4056-8110-5464A1173089}" type="slidenum">
              <a:rPr lang="en-GB" smtClean="0"/>
              <a:t>‹#›</a:t>
            </a:fld>
            <a:endParaRPr lang="en-GB" dirty="0"/>
          </a:p>
        </p:txBody>
      </p:sp>
    </p:spTree>
    <p:extLst>
      <p:ext uri="{BB962C8B-B14F-4D97-AF65-F5344CB8AC3E}">
        <p14:creationId xmlns:p14="http://schemas.microsoft.com/office/powerpoint/2010/main" val="9821682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3.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google.co.uk/url?sa=i&amp;url=https%3A%2F%2Fwww.millrytheinfants.co.uk%2Fyear-1%2F&amp;psig=AOvVaw09iEmfp5LzQtjuEXB0Qe2O&amp;ust=1631528329157000&amp;source=images&amp;cd=vfe&amp;ved=0CAYQjRxqFwoTCOiJjuaa-fICFQAAAAAdAAAAABAF" TargetMode="Externa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13.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8.w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jpeg"/><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76448" y="1398079"/>
            <a:ext cx="6858000" cy="1790700"/>
          </a:xfrm>
        </p:spPr>
        <p:txBody>
          <a:bodyPr>
            <a:normAutofit fontScale="90000"/>
          </a:bodyPr>
          <a:lstStyle/>
          <a:p>
            <a:r>
              <a:rPr lang="en-GB" b="1" dirty="0" smtClean="0">
                <a:solidFill>
                  <a:schemeClr val="bg1"/>
                </a:solidFill>
              </a:rPr>
              <a:t>Welcome to Harcourt Primary School</a:t>
            </a:r>
            <a:br>
              <a:rPr lang="en-GB" b="1" dirty="0" smtClean="0">
                <a:solidFill>
                  <a:schemeClr val="bg1"/>
                </a:solidFill>
              </a:rPr>
            </a:br>
            <a:r>
              <a:rPr lang="en-GB" b="1" dirty="0" smtClean="0">
                <a:solidFill>
                  <a:schemeClr val="bg1"/>
                </a:solidFill>
              </a:rPr>
              <a:t/>
            </a:r>
            <a:br>
              <a:rPr lang="en-GB" b="1" dirty="0" smtClean="0">
                <a:solidFill>
                  <a:schemeClr val="bg1"/>
                </a:solidFill>
              </a:rPr>
            </a:br>
            <a:r>
              <a:rPr lang="en-GB" sz="3000" b="1" dirty="0">
                <a:solidFill>
                  <a:schemeClr val="bg1"/>
                </a:solidFill>
              </a:rPr>
              <a:t>Believe	Achieve	Respect</a:t>
            </a:r>
          </a:p>
        </p:txBody>
      </p:sp>
      <p:sp>
        <p:nvSpPr>
          <p:cNvPr id="3" name="Subtitle 2"/>
          <p:cNvSpPr>
            <a:spLocks noGrp="1"/>
          </p:cNvSpPr>
          <p:nvPr>
            <p:ph type="subTitle" idx="1"/>
          </p:nvPr>
        </p:nvSpPr>
        <p:spPr>
          <a:xfrm>
            <a:off x="133895" y="3598720"/>
            <a:ext cx="6858000" cy="1241822"/>
          </a:xfrm>
        </p:spPr>
        <p:txBody>
          <a:bodyPr>
            <a:normAutofit/>
          </a:bodyPr>
          <a:lstStyle/>
          <a:p>
            <a:r>
              <a:rPr lang="en-GB" sz="2100" dirty="0">
                <a:solidFill>
                  <a:schemeClr val="bg1"/>
                </a:solidFill>
              </a:rPr>
              <a:t>Parent Workshop</a:t>
            </a:r>
          </a:p>
          <a:p>
            <a:endParaRPr lang="en-GB" sz="2100" dirty="0">
              <a:solidFill>
                <a:schemeClr val="bg1"/>
              </a:solidFill>
            </a:endParaRPr>
          </a:p>
          <a:p>
            <a:r>
              <a:rPr lang="en-GB" sz="2100" smtClean="0">
                <a:solidFill>
                  <a:schemeClr val="bg1"/>
                </a:solidFill>
              </a:rPr>
              <a:t>16</a:t>
            </a:r>
            <a:r>
              <a:rPr lang="en-GB" sz="2100" baseline="30000" smtClean="0">
                <a:solidFill>
                  <a:schemeClr val="bg1"/>
                </a:solidFill>
              </a:rPr>
              <a:t>th</a:t>
            </a:r>
            <a:r>
              <a:rPr lang="en-GB" sz="2100" smtClean="0">
                <a:solidFill>
                  <a:schemeClr val="bg1"/>
                </a:solidFill>
              </a:rPr>
              <a:t> </a:t>
            </a:r>
            <a:r>
              <a:rPr lang="en-GB" sz="2100">
                <a:solidFill>
                  <a:schemeClr val="bg1"/>
                </a:solidFill>
              </a:rPr>
              <a:t>October </a:t>
            </a:r>
            <a:r>
              <a:rPr lang="en-GB" sz="2100" smtClean="0">
                <a:solidFill>
                  <a:schemeClr val="bg1"/>
                </a:solidFill>
              </a:rPr>
              <a:t>2023</a:t>
            </a:r>
            <a:endParaRPr lang="en-GB" sz="2100" dirty="0">
              <a:solidFill>
                <a:schemeClr val="bg1"/>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04317" y="3449365"/>
            <a:ext cx="1899016" cy="1848809"/>
          </a:xfrm>
          <a:prstGeom prst="rect">
            <a:avLst/>
          </a:prstGeom>
        </p:spPr>
      </p:pic>
    </p:spTree>
    <p:extLst>
      <p:ext uri="{BB962C8B-B14F-4D97-AF65-F5344CB8AC3E}">
        <p14:creationId xmlns:p14="http://schemas.microsoft.com/office/powerpoint/2010/main" val="20528274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8069" y="1823105"/>
            <a:ext cx="7886700" cy="563135"/>
          </a:xfrm>
        </p:spPr>
        <p:txBody>
          <a:bodyPr>
            <a:noAutofit/>
          </a:bodyPr>
          <a:lstStyle/>
          <a:p>
            <a:pPr algn="ctr"/>
            <a:r>
              <a:rPr lang="en-GB" sz="3750" dirty="0">
                <a:solidFill>
                  <a:schemeClr val="bg1"/>
                </a:solidFill>
                <a:latin typeface="Comic Sans MS" panose="030F0702030302020204" pitchFamily="66" charset="0"/>
              </a:rPr>
              <a:t>EYFS</a:t>
            </a:r>
            <a:br>
              <a:rPr lang="en-GB" sz="3750" dirty="0">
                <a:solidFill>
                  <a:schemeClr val="bg1"/>
                </a:solidFill>
                <a:latin typeface="Comic Sans MS" panose="030F0702030302020204" pitchFamily="66" charset="0"/>
              </a:rPr>
            </a:br>
            <a:r>
              <a:rPr lang="en-GB" sz="2100" dirty="0">
                <a:latin typeface="Comic Sans MS" panose="030F0702030302020204" pitchFamily="66" charset="0"/>
              </a:rPr>
              <a:t/>
            </a:r>
            <a:br>
              <a:rPr lang="en-GB" sz="2100" dirty="0">
                <a:latin typeface="Comic Sans MS" panose="030F0702030302020204" pitchFamily="66" charset="0"/>
              </a:rPr>
            </a:br>
            <a:r>
              <a:rPr lang="en-GB" sz="2100" b="1" dirty="0">
                <a:solidFill>
                  <a:schemeClr val="bg1"/>
                </a:solidFill>
                <a:latin typeface="Comic Sans MS" panose="030F0702030302020204" pitchFamily="66" charset="0"/>
              </a:rPr>
              <a:t>…</a:t>
            </a:r>
            <a:br>
              <a:rPr lang="en-GB" sz="2100" b="1" dirty="0">
                <a:solidFill>
                  <a:schemeClr val="bg1"/>
                </a:solidFill>
                <a:latin typeface="Comic Sans MS" panose="030F0702030302020204" pitchFamily="66" charset="0"/>
              </a:rPr>
            </a:br>
            <a:r>
              <a:rPr lang="en-GB" sz="2100" b="1" dirty="0">
                <a:solidFill>
                  <a:schemeClr val="bg1"/>
                </a:solidFill>
                <a:latin typeface="Comic Sans MS" panose="030F0702030302020204" pitchFamily="66" charset="0"/>
              </a:rPr>
              <a:t/>
            </a:r>
            <a:br>
              <a:rPr lang="en-GB" sz="2100" b="1" dirty="0">
                <a:solidFill>
                  <a:schemeClr val="bg1"/>
                </a:solidFill>
                <a:latin typeface="Comic Sans MS" panose="030F0702030302020204" pitchFamily="66" charset="0"/>
              </a:rPr>
            </a:br>
            <a:endParaRPr lang="en-GB" sz="2100" b="1" dirty="0">
              <a:solidFill>
                <a:schemeClr val="bg1"/>
              </a:solidFill>
              <a:latin typeface="Comic Sans MS" panose="030F0702030302020204" pitchFamily="66" charset="0"/>
            </a:endParaRPr>
          </a:p>
        </p:txBody>
      </p:sp>
      <p:sp>
        <p:nvSpPr>
          <p:cNvPr id="4" name="TextBox 3"/>
          <p:cNvSpPr txBox="1"/>
          <p:nvPr/>
        </p:nvSpPr>
        <p:spPr>
          <a:xfrm>
            <a:off x="641839" y="2239401"/>
            <a:ext cx="7860323" cy="461665"/>
          </a:xfrm>
          <a:prstGeom prst="rect">
            <a:avLst/>
          </a:prstGeom>
          <a:solidFill>
            <a:srgbClr val="7030A0"/>
          </a:solidFill>
        </p:spPr>
        <p:txBody>
          <a:bodyPr wrap="square" rtlCol="0">
            <a:spAutoFit/>
          </a:bodyPr>
          <a:lstStyle/>
          <a:p>
            <a:pPr defTabSz="685800"/>
            <a:endParaRPr lang="en-GB" sz="2400" dirty="0">
              <a:solidFill>
                <a:prstClr val="white"/>
              </a:solidFill>
              <a:latin typeface="Calibri" panose="020F0502020204030204"/>
            </a:endParaRPr>
          </a:p>
        </p:txBody>
      </p:sp>
      <p:sp>
        <p:nvSpPr>
          <p:cNvPr id="3" name="TextBox 2"/>
          <p:cNvSpPr txBox="1"/>
          <p:nvPr/>
        </p:nvSpPr>
        <p:spPr>
          <a:xfrm>
            <a:off x="87923" y="1966399"/>
            <a:ext cx="8361485" cy="3000821"/>
          </a:xfrm>
          <a:prstGeom prst="rect">
            <a:avLst/>
          </a:prstGeom>
          <a:noFill/>
        </p:spPr>
        <p:txBody>
          <a:bodyPr wrap="square" rtlCol="0">
            <a:spAutoFit/>
          </a:bodyPr>
          <a:lstStyle/>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The children’s learning is based around 7 main areas;</a:t>
            </a:r>
          </a:p>
          <a:p>
            <a:pPr marL="514350" indent="-514350" defTabSz="685800">
              <a:buFont typeface="Arial" panose="020B0604020202020204" pitchFamily="34" charset="0"/>
              <a:buChar char="•"/>
            </a:pPr>
            <a:endParaRPr lang="en-GB" sz="2100" dirty="0">
              <a:solidFill>
                <a:prstClr val="white"/>
              </a:solidFill>
              <a:latin typeface="Comic Sans MS" panose="030F0702030302020204" pitchFamily="66" charset="0"/>
            </a:endParaRPr>
          </a:p>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Physical Development</a:t>
            </a:r>
          </a:p>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Communication and Language</a:t>
            </a:r>
          </a:p>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Personal, Social and Emotional Development</a:t>
            </a:r>
          </a:p>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Literacy</a:t>
            </a:r>
          </a:p>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Mathematics</a:t>
            </a:r>
          </a:p>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Understanding the World</a:t>
            </a:r>
          </a:p>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Expressive Art and Design</a:t>
            </a:r>
          </a:p>
        </p:txBody>
      </p:sp>
      <p:pic>
        <p:nvPicPr>
          <p:cNvPr id="5" name="Picture 4"/>
          <p:cNvPicPr>
            <a:picLocks noChangeAspect="1"/>
          </p:cNvPicPr>
          <p:nvPr/>
        </p:nvPicPr>
        <p:blipFill>
          <a:blip r:embed="rId2"/>
          <a:stretch>
            <a:fillRect/>
          </a:stretch>
        </p:blipFill>
        <p:spPr>
          <a:xfrm>
            <a:off x="6277858" y="3089893"/>
            <a:ext cx="2615411" cy="2427943"/>
          </a:xfrm>
          <a:prstGeom prst="rect">
            <a:avLst/>
          </a:prstGeom>
        </p:spPr>
      </p:pic>
    </p:spTree>
    <p:extLst>
      <p:ext uri="{BB962C8B-B14F-4D97-AF65-F5344CB8AC3E}">
        <p14:creationId xmlns:p14="http://schemas.microsoft.com/office/powerpoint/2010/main" val="16478488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8069" y="1823105"/>
            <a:ext cx="7886700" cy="563135"/>
          </a:xfrm>
        </p:spPr>
        <p:txBody>
          <a:bodyPr>
            <a:noAutofit/>
          </a:bodyPr>
          <a:lstStyle/>
          <a:p>
            <a:pPr algn="ctr"/>
            <a:r>
              <a:rPr lang="en-GB" sz="3750" dirty="0">
                <a:solidFill>
                  <a:schemeClr val="bg1"/>
                </a:solidFill>
                <a:latin typeface="Comic Sans MS" panose="030F0702030302020204" pitchFamily="66" charset="0"/>
              </a:rPr>
              <a:t>EYFS</a:t>
            </a:r>
            <a:br>
              <a:rPr lang="en-GB" sz="3750" dirty="0">
                <a:solidFill>
                  <a:schemeClr val="bg1"/>
                </a:solidFill>
                <a:latin typeface="Comic Sans MS" panose="030F0702030302020204" pitchFamily="66" charset="0"/>
              </a:rPr>
            </a:br>
            <a:r>
              <a:rPr lang="en-GB" sz="2100" dirty="0">
                <a:latin typeface="Comic Sans MS" panose="030F0702030302020204" pitchFamily="66" charset="0"/>
              </a:rPr>
              <a:t/>
            </a:r>
            <a:br>
              <a:rPr lang="en-GB" sz="2100" dirty="0">
                <a:latin typeface="Comic Sans MS" panose="030F0702030302020204" pitchFamily="66" charset="0"/>
              </a:rPr>
            </a:br>
            <a:r>
              <a:rPr lang="en-GB" sz="2100" b="1" dirty="0">
                <a:solidFill>
                  <a:schemeClr val="bg1"/>
                </a:solidFill>
                <a:latin typeface="Comic Sans MS" panose="030F0702030302020204" pitchFamily="66" charset="0"/>
              </a:rPr>
              <a:t>…</a:t>
            </a:r>
            <a:br>
              <a:rPr lang="en-GB" sz="2100" b="1" dirty="0">
                <a:solidFill>
                  <a:schemeClr val="bg1"/>
                </a:solidFill>
                <a:latin typeface="Comic Sans MS" panose="030F0702030302020204" pitchFamily="66" charset="0"/>
              </a:rPr>
            </a:br>
            <a:r>
              <a:rPr lang="en-GB" sz="2100" b="1" dirty="0">
                <a:solidFill>
                  <a:schemeClr val="bg1"/>
                </a:solidFill>
                <a:latin typeface="Comic Sans MS" panose="030F0702030302020204" pitchFamily="66" charset="0"/>
              </a:rPr>
              <a:t/>
            </a:r>
            <a:br>
              <a:rPr lang="en-GB" sz="2100" b="1" dirty="0">
                <a:solidFill>
                  <a:schemeClr val="bg1"/>
                </a:solidFill>
                <a:latin typeface="Comic Sans MS" panose="030F0702030302020204" pitchFamily="66" charset="0"/>
              </a:rPr>
            </a:br>
            <a:endParaRPr lang="en-GB" sz="2100" b="1" dirty="0">
              <a:solidFill>
                <a:schemeClr val="bg1"/>
              </a:solidFill>
              <a:latin typeface="Comic Sans MS" panose="030F0702030302020204" pitchFamily="66" charset="0"/>
            </a:endParaRPr>
          </a:p>
        </p:txBody>
      </p:sp>
      <p:sp>
        <p:nvSpPr>
          <p:cNvPr id="4" name="TextBox 3"/>
          <p:cNvSpPr txBox="1"/>
          <p:nvPr/>
        </p:nvSpPr>
        <p:spPr>
          <a:xfrm>
            <a:off x="641839" y="2239401"/>
            <a:ext cx="7860323" cy="461665"/>
          </a:xfrm>
          <a:prstGeom prst="rect">
            <a:avLst/>
          </a:prstGeom>
          <a:solidFill>
            <a:srgbClr val="7030A0"/>
          </a:solidFill>
        </p:spPr>
        <p:txBody>
          <a:bodyPr wrap="square" rtlCol="0">
            <a:spAutoFit/>
          </a:bodyPr>
          <a:lstStyle/>
          <a:p>
            <a:pPr defTabSz="685800"/>
            <a:endParaRPr lang="en-GB" sz="2400" dirty="0">
              <a:solidFill>
                <a:prstClr val="white"/>
              </a:solidFill>
              <a:latin typeface="Calibri" panose="020F0502020204030204"/>
            </a:endParaRPr>
          </a:p>
        </p:txBody>
      </p:sp>
      <p:sp>
        <p:nvSpPr>
          <p:cNvPr id="3" name="TextBox 2"/>
          <p:cNvSpPr txBox="1"/>
          <p:nvPr/>
        </p:nvSpPr>
        <p:spPr>
          <a:xfrm>
            <a:off x="87923" y="1966399"/>
            <a:ext cx="8361485" cy="2677656"/>
          </a:xfrm>
          <a:prstGeom prst="rect">
            <a:avLst/>
          </a:prstGeom>
          <a:noFill/>
        </p:spPr>
        <p:txBody>
          <a:bodyPr wrap="square" rtlCol="0">
            <a:spAutoFit/>
          </a:bodyPr>
          <a:lstStyle/>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We also support the children’s learning skills by supporting their ‘Characteristics of Effective Learning’;</a:t>
            </a:r>
          </a:p>
          <a:p>
            <a:pPr marL="514350" indent="-514350" defTabSz="685800">
              <a:buFont typeface="Arial" panose="020B0604020202020204" pitchFamily="34" charset="0"/>
              <a:buChar char="•"/>
            </a:pPr>
            <a:endParaRPr lang="en-GB" sz="2100" dirty="0">
              <a:solidFill>
                <a:prstClr val="white"/>
              </a:solidFill>
              <a:latin typeface="Comic Sans MS" panose="030F0702030302020204" pitchFamily="66" charset="0"/>
            </a:endParaRPr>
          </a:p>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Playing and Exploring</a:t>
            </a:r>
          </a:p>
          <a:p>
            <a:pPr marL="514350" indent="-514350" defTabSz="685800">
              <a:buFont typeface="Arial" panose="020B0604020202020204" pitchFamily="34" charset="0"/>
              <a:buChar char="•"/>
            </a:pPr>
            <a:endParaRPr lang="en-GB" sz="2100" dirty="0">
              <a:solidFill>
                <a:prstClr val="white"/>
              </a:solidFill>
              <a:latin typeface="Comic Sans MS" panose="030F0702030302020204" pitchFamily="66" charset="0"/>
            </a:endParaRPr>
          </a:p>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Active Learning</a:t>
            </a:r>
          </a:p>
          <a:p>
            <a:pPr marL="514350" indent="-514350" defTabSz="685800">
              <a:buFont typeface="Arial" panose="020B0604020202020204" pitchFamily="34" charset="0"/>
              <a:buChar char="•"/>
            </a:pPr>
            <a:endParaRPr lang="en-GB" sz="2100" dirty="0">
              <a:solidFill>
                <a:prstClr val="white"/>
              </a:solidFill>
              <a:latin typeface="Comic Sans MS" panose="030F0702030302020204" pitchFamily="66" charset="0"/>
            </a:endParaRPr>
          </a:p>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Creating and Thinking Critically</a:t>
            </a:r>
          </a:p>
        </p:txBody>
      </p:sp>
      <p:pic>
        <p:nvPicPr>
          <p:cNvPr id="7" name="Picture 6"/>
          <p:cNvPicPr>
            <a:picLocks noChangeAspect="1"/>
          </p:cNvPicPr>
          <p:nvPr/>
        </p:nvPicPr>
        <p:blipFill>
          <a:blip r:embed="rId2"/>
          <a:stretch>
            <a:fillRect/>
          </a:stretch>
        </p:blipFill>
        <p:spPr>
          <a:xfrm>
            <a:off x="4833572" y="3096997"/>
            <a:ext cx="3934557" cy="2053097"/>
          </a:xfrm>
          <a:prstGeom prst="rect">
            <a:avLst/>
          </a:prstGeom>
        </p:spPr>
      </p:pic>
    </p:spTree>
    <p:extLst>
      <p:ext uri="{BB962C8B-B14F-4D97-AF65-F5344CB8AC3E}">
        <p14:creationId xmlns:p14="http://schemas.microsoft.com/office/powerpoint/2010/main" val="37795374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8069" y="1823105"/>
            <a:ext cx="7886700" cy="563135"/>
          </a:xfrm>
        </p:spPr>
        <p:txBody>
          <a:bodyPr>
            <a:noAutofit/>
          </a:bodyPr>
          <a:lstStyle/>
          <a:p>
            <a:pPr algn="ctr"/>
            <a:r>
              <a:rPr lang="en-GB" sz="3750" dirty="0">
                <a:solidFill>
                  <a:schemeClr val="bg1"/>
                </a:solidFill>
                <a:latin typeface="Comic Sans MS" panose="030F0702030302020204" pitchFamily="66" charset="0"/>
              </a:rPr>
              <a:t>EYFS – Reading Early Learning Goal</a:t>
            </a:r>
            <a:br>
              <a:rPr lang="en-GB" sz="3750" dirty="0">
                <a:solidFill>
                  <a:schemeClr val="bg1"/>
                </a:solidFill>
                <a:latin typeface="Comic Sans MS" panose="030F0702030302020204" pitchFamily="66" charset="0"/>
              </a:rPr>
            </a:br>
            <a:r>
              <a:rPr lang="en-GB" sz="2100" dirty="0">
                <a:latin typeface="Comic Sans MS" panose="030F0702030302020204" pitchFamily="66" charset="0"/>
              </a:rPr>
              <a:t/>
            </a:r>
            <a:br>
              <a:rPr lang="en-GB" sz="2100" dirty="0">
                <a:latin typeface="Comic Sans MS" panose="030F0702030302020204" pitchFamily="66" charset="0"/>
              </a:rPr>
            </a:br>
            <a:r>
              <a:rPr lang="en-GB" sz="2100" b="1" dirty="0">
                <a:solidFill>
                  <a:schemeClr val="bg1"/>
                </a:solidFill>
                <a:latin typeface="Comic Sans MS" panose="030F0702030302020204" pitchFamily="66" charset="0"/>
              </a:rPr>
              <a:t/>
            </a:r>
            <a:br>
              <a:rPr lang="en-GB" sz="2100" b="1" dirty="0">
                <a:solidFill>
                  <a:schemeClr val="bg1"/>
                </a:solidFill>
                <a:latin typeface="Comic Sans MS" panose="030F0702030302020204" pitchFamily="66" charset="0"/>
              </a:rPr>
            </a:br>
            <a:r>
              <a:rPr lang="en-GB" sz="2100" b="1" dirty="0">
                <a:solidFill>
                  <a:schemeClr val="bg1"/>
                </a:solidFill>
                <a:latin typeface="Comic Sans MS" panose="030F0702030302020204" pitchFamily="66" charset="0"/>
              </a:rPr>
              <a:t/>
            </a:r>
            <a:br>
              <a:rPr lang="en-GB" sz="2100" b="1" dirty="0">
                <a:solidFill>
                  <a:schemeClr val="bg1"/>
                </a:solidFill>
                <a:latin typeface="Comic Sans MS" panose="030F0702030302020204" pitchFamily="66" charset="0"/>
              </a:rPr>
            </a:br>
            <a:endParaRPr lang="en-GB" sz="2100" b="1" dirty="0">
              <a:solidFill>
                <a:schemeClr val="bg1"/>
              </a:solidFill>
              <a:latin typeface="Comic Sans MS" panose="030F0702030302020204" pitchFamily="66" charset="0"/>
            </a:endParaRPr>
          </a:p>
        </p:txBody>
      </p:sp>
      <p:sp>
        <p:nvSpPr>
          <p:cNvPr id="5" name="Rectangle 4"/>
          <p:cNvSpPr/>
          <p:nvPr/>
        </p:nvSpPr>
        <p:spPr>
          <a:xfrm>
            <a:off x="378069" y="2143624"/>
            <a:ext cx="3823855" cy="2691571"/>
          </a:xfrm>
          <a:prstGeom prst="rect">
            <a:avLst/>
          </a:prstGeom>
        </p:spPr>
        <p:txBody>
          <a:bodyPr wrap="square">
            <a:spAutoFit/>
          </a:bodyPr>
          <a:lstStyle/>
          <a:p>
            <a:pPr algn="ctr" defTabSz="685800">
              <a:lnSpc>
                <a:spcPct val="107000"/>
              </a:lnSpc>
              <a:spcAft>
                <a:spcPts val="600"/>
              </a:spcAft>
            </a:pPr>
            <a:r>
              <a:rPr lang="en-GB" sz="1350" b="1" dirty="0">
                <a:solidFill>
                  <a:prstClr val="white"/>
                </a:solidFill>
                <a:latin typeface="Comic Sans MS" panose="030F0702030302020204" pitchFamily="66" charset="0"/>
                <a:ea typeface="Calibri" panose="020F0502020204030204" pitchFamily="34" charset="0"/>
                <a:cs typeface="Times New Roman" panose="02020603050405020304" pitchFamily="18" charset="0"/>
              </a:rPr>
              <a:t>Comprehension ELG</a:t>
            </a:r>
            <a:endParaRPr lang="en-GB" sz="2100" dirty="0">
              <a:solidFill>
                <a:prstClr val="white"/>
              </a:solidFill>
              <a:latin typeface="Comic Sans MS" panose="030F0702030302020204" pitchFamily="66" charset="0"/>
              <a:ea typeface="Calibri" panose="020F0502020204030204" pitchFamily="34" charset="0"/>
              <a:cs typeface="Times New Roman" panose="02020603050405020304" pitchFamily="18" charset="0"/>
            </a:endParaRPr>
          </a:p>
          <a:p>
            <a:pPr marL="257175" indent="-257175" defTabSz="685800">
              <a:lnSpc>
                <a:spcPct val="107000"/>
              </a:lnSpc>
              <a:buFont typeface="Symbol" panose="05050102010706020507" pitchFamily="18" charset="2"/>
              <a:buChar char=""/>
            </a:pPr>
            <a:r>
              <a:rPr lang="en-GB" sz="1350" dirty="0">
                <a:solidFill>
                  <a:prstClr val="white"/>
                </a:solidFill>
                <a:latin typeface="Comic Sans MS" panose="030F0702030302020204" pitchFamily="66" charset="0"/>
                <a:ea typeface="Calibri" panose="020F0502020204030204" pitchFamily="34" charset="0"/>
                <a:cs typeface="Times New Roman" panose="02020603050405020304" pitchFamily="18" charset="0"/>
              </a:rPr>
              <a:t>Demonstrate understanding of what has been read to them by retelling stories and narratives using their own words and recently introduced vocabulary;</a:t>
            </a:r>
            <a:endParaRPr lang="en-GB" sz="2100" dirty="0">
              <a:solidFill>
                <a:prstClr val="white"/>
              </a:solidFill>
              <a:latin typeface="Comic Sans MS" panose="030F0702030302020204" pitchFamily="66" charset="0"/>
              <a:ea typeface="Calibri" panose="020F0502020204030204" pitchFamily="34" charset="0"/>
              <a:cs typeface="Times New Roman" panose="02020603050405020304" pitchFamily="18" charset="0"/>
            </a:endParaRPr>
          </a:p>
          <a:p>
            <a:pPr marL="257175" indent="-257175" defTabSz="685800">
              <a:lnSpc>
                <a:spcPct val="107000"/>
              </a:lnSpc>
              <a:spcAft>
                <a:spcPts val="600"/>
              </a:spcAft>
              <a:buFont typeface="Symbol" panose="05050102010706020507" pitchFamily="18" charset="2"/>
              <a:buChar char=""/>
            </a:pPr>
            <a:r>
              <a:rPr lang="en-GB" sz="1350" dirty="0">
                <a:solidFill>
                  <a:prstClr val="white"/>
                </a:solidFill>
                <a:latin typeface="Comic Sans MS" panose="030F0702030302020204" pitchFamily="66" charset="0"/>
                <a:ea typeface="Calibri" panose="020F0502020204030204" pitchFamily="34" charset="0"/>
                <a:cs typeface="Times New Roman" panose="02020603050405020304" pitchFamily="18" charset="0"/>
              </a:rPr>
              <a:t>Anticipate – where appropriate – key events in stories;</a:t>
            </a:r>
            <a:endParaRPr lang="en-GB" sz="2100" dirty="0">
              <a:solidFill>
                <a:prstClr val="white"/>
              </a:solidFill>
              <a:latin typeface="Comic Sans MS" panose="030F0702030302020204" pitchFamily="66" charset="0"/>
              <a:ea typeface="Calibri" panose="020F0502020204030204" pitchFamily="34" charset="0"/>
              <a:cs typeface="Times New Roman" panose="02020603050405020304" pitchFamily="18" charset="0"/>
            </a:endParaRPr>
          </a:p>
          <a:p>
            <a:pPr marL="257175" indent="-257175" defTabSz="685800">
              <a:lnSpc>
                <a:spcPct val="107000"/>
              </a:lnSpc>
              <a:spcAft>
                <a:spcPts val="600"/>
              </a:spcAft>
              <a:buFont typeface="Symbol" panose="05050102010706020507" pitchFamily="18" charset="2"/>
              <a:buChar char=""/>
            </a:pPr>
            <a:r>
              <a:rPr lang="en-GB" sz="1350" dirty="0">
                <a:solidFill>
                  <a:prstClr val="white"/>
                </a:solidFill>
                <a:latin typeface="Comic Sans MS" panose="030F0702030302020204" pitchFamily="66" charset="0"/>
                <a:ea typeface="Calibri" panose="020F0502020204030204" pitchFamily="34" charset="0"/>
              </a:rPr>
              <a:t>Use and understand recently introduced vocabulary during discussions about stories, non-fiction, rhymes and poems and during role-play.</a:t>
            </a:r>
            <a:endParaRPr lang="en-GB" sz="1350" dirty="0">
              <a:solidFill>
                <a:prstClr val="white"/>
              </a:solidFill>
              <a:latin typeface="Comic Sans MS" panose="030F0702030302020204" pitchFamily="66" charset="0"/>
            </a:endParaRPr>
          </a:p>
        </p:txBody>
      </p:sp>
      <p:sp>
        <p:nvSpPr>
          <p:cNvPr id="6" name="Rectangle 5"/>
          <p:cNvSpPr/>
          <p:nvPr/>
        </p:nvSpPr>
        <p:spPr>
          <a:xfrm>
            <a:off x="4321419" y="2255766"/>
            <a:ext cx="4572000" cy="1933158"/>
          </a:xfrm>
          <a:prstGeom prst="rect">
            <a:avLst/>
          </a:prstGeom>
        </p:spPr>
        <p:txBody>
          <a:bodyPr>
            <a:spAutoFit/>
          </a:bodyPr>
          <a:lstStyle/>
          <a:p>
            <a:pPr algn="ctr" defTabSz="685800"/>
            <a:r>
              <a:rPr lang="en-GB" sz="1350" b="1" dirty="0">
                <a:solidFill>
                  <a:prstClr val="white"/>
                </a:solidFill>
                <a:latin typeface="Comic Sans MS" panose="030F0702030302020204" pitchFamily="66" charset="0"/>
                <a:ea typeface="Calibri" panose="020F0502020204030204" pitchFamily="34" charset="0"/>
                <a:cs typeface="Roboto"/>
              </a:rPr>
              <a:t>Word Reading ELG</a:t>
            </a:r>
            <a:endParaRPr lang="en-GB" sz="2400" dirty="0">
              <a:solidFill>
                <a:prstClr val="white"/>
              </a:solidFill>
              <a:latin typeface="Comic Sans MS" panose="030F0702030302020204" pitchFamily="66" charset="0"/>
              <a:ea typeface="Calibri" panose="020F0502020204030204" pitchFamily="34" charset="0"/>
              <a:cs typeface="Roboto"/>
            </a:endParaRPr>
          </a:p>
          <a:p>
            <a:pPr marL="257175" indent="-257175" defTabSz="685800">
              <a:lnSpc>
                <a:spcPct val="107000"/>
              </a:lnSpc>
              <a:buFont typeface="Symbol" panose="05050102010706020507" pitchFamily="18" charset="2"/>
              <a:buChar char=""/>
            </a:pPr>
            <a:r>
              <a:rPr lang="en-GB" sz="1350" dirty="0">
                <a:solidFill>
                  <a:prstClr val="white"/>
                </a:solidFill>
                <a:latin typeface="Comic Sans MS" panose="030F0702030302020204" pitchFamily="66" charset="0"/>
                <a:ea typeface="Calibri" panose="020F0502020204030204" pitchFamily="34" charset="0"/>
                <a:cs typeface="Times New Roman" panose="02020603050405020304" pitchFamily="18" charset="0"/>
              </a:rPr>
              <a:t>Say a sound for each letter in the alphabet and at least 10 digraphs;</a:t>
            </a:r>
            <a:endParaRPr lang="en-GB" sz="2100" dirty="0">
              <a:solidFill>
                <a:prstClr val="white"/>
              </a:solidFill>
              <a:latin typeface="Comic Sans MS" panose="030F0702030302020204" pitchFamily="66" charset="0"/>
              <a:ea typeface="Calibri" panose="020F0502020204030204" pitchFamily="34" charset="0"/>
              <a:cs typeface="Times New Roman" panose="02020603050405020304" pitchFamily="18" charset="0"/>
            </a:endParaRPr>
          </a:p>
          <a:p>
            <a:pPr marL="257175" indent="-257175" algn="ctr" defTabSz="685800">
              <a:lnSpc>
                <a:spcPct val="107000"/>
              </a:lnSpc>
              <a:spcAft>
                <a:spcPts val="600"/>
              </a:spcAft>
              <a:buFont typeface="Symbol" panose="05050102010706020507" pitchFamily="18" charset="2"/>
              <a:buChar char=""/>
            </a:pPr>
            <a:r>
              <a:rPr lang="en-GB" sz="1350" dirty="0">
                <a:solidFill>
                  <a:prstClr val="white"/>
                </a:solidFill>
                <a:latin typeface="Comic Sans MS" panose="030F0702030302020204" pitchFamily="66" charset="0"/>
                <a:ea typeface="Calibri" panose="020F0502020204030204" pitchFamily="34" charset="0"/>
                <a:cs typeface="Times New Roman" panose="02020603050405020304" pitchFamily="18" charset="0"/>
              </a:rPr>
              <a:t>Read words consistent with their phonic knowledge by sound-blending;</a:t>
            </a:r>
            <a:endParaRPr lang="en-GB" sz="2100" dirty="0">
              <a:solidFill>
                <a:prstClr val="white"/>
              </a:solidFill>
              <a:latin typeface="Comic Sans MS" panose="030F0702030302020204" pitchFamily="66" charset="0"/>
              <a:ea typeface="Calibri" panose="020F0502020204030204" pitchFamily="34" charset="0"/>
              <a:cs typeface="Times New Roman" panose="02020603050405020304" pitchFamily="18" charset="0"/>
            </a:endParaRPr>
          </a:p>
          <a:p>
            <a:pPr marL="257175" indent="-257175" algn="ctr" defTabSz="685800">
              <a:lnSpc>
                <a:spcPct val="107000"/>
              </a:lnSpc>
              <a:spcAft>
                <a:spcPts val="600"/>
              </a:spcAft>
              <a:buFont typeface="Symbol" panose="05050102010706020507" pitchFamily="18" charset="2"/>
              <a:buChar char=""/>
            </a:pPr>
            <a:r>
              <a:rPr lang="en-GB" sz="1350" dirty="0">
                <a:solidFill>
                  <a:prstClr val="white"/>
                </a:solidFill>
                <a:latin typeface="Comic Sans MS" panose="030F0702030302020204" pitchFamily="66" charset="0"/>
                <a:ea typeface="Calibri" panose="020F0502020204030204" pitchFamily="34" charset="0"/>
              </a:rPr>
              <a:t>Read aloud simple sentences and books that are consistent with their phonic knowledge, including some common exception words.</a:t>
            </a:r>
            <a:endParaRPr lang="en-GB" sz="1350" dirty="0">
              <a:solidFill>
                <a:prstClr val="white"/>
              </a:solidFill>
              <a:latin typeface="Comic Sans MS" panose="030F0702030302020204" pitchFamily="66" charset="0"/>
            </a:endParaRPr>
          </a:p>
        </p:txBody>
      </p:sp>
      <p:sp>
        <p:nvSpPr>
          <p:cNvPr id="8" name="Rectangle 7"/>
          <p:cNvSpPr/>
          <p:nvPr/>
        </p:nvSpPr>
        <p:spPr>
          <a:xfrm>
            <a:off x="1019108" y="5132276"/>
            <a:ext cx="6604622" cy="536942"/>
          </a:xfrm>
          <a:prstGeom prst="rect">
            <a:avLst/>
          </a:prstGeom>
        </p:spPr>
        <p:txBody>
          <a:bodyPr wrap="square">
            <a:spAutoFit/>
          </a:bodyPr>
          <a:lstStyle/>
          <a:p>
            <a:pPr algn="ctr" defTabSz="685800">
              <a:lnSpc>
                <a:spcPct val="107000"/>
              </a:lnSpc>
              <a:spcAft>
                <a:spcPts val="600"/>
              </a:spcAft>
            </a:pPr>
            <a:r>
              <a:rPr lang="en-GB" sz="1350" dirty="0">
                <a:solidFill>
                  <a:prstClr val="white"/>
                </a:solidFill>
                <a:latin typeface="Comic Sans MS" panose="030F0702030302020204" pitchFamily="66" charset="0"/>
              </a:rPr>
              <a:t>This also links closely to the Communication and Language expectations at the end of reception. </a:t>
            </a:r>
          </a:p>
        </p:txBody>
      </p:sp>
    </p:spTree>
    <p:extLst>
      <p:ext uri="{BB962C8B-B14F-4D97-AF65-F5344CB8AC3E}">
        <p14:creationId xmlns:p14="http://schemas.microsoft.com/office/powerpoint/2010/main" val="13241922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84552" y="2248473"/>
            <a:ext cx="5835694" cy="2411851"/>
          </a:xfrm>
        </p:spPr>
        <p:txBody>
          <a:bodyPr>
            <a:noAutofit/>
          </a:bodyPr>
          <a:lstStyle/>
          <a:p>
            <a:r>
              <a:rPr lang="en-GB" sz="2400" dirty="0">
                <a:solidFill>
                  <a:schemeClr val="bg1"/>
                </a:solidFill>
                <a:latin typeface="Comic Sans MS" panose="030F0702030302020204" pitchFamily="66" charset="0"/>
              </a:rPr>
              <a:t>We have daily phonics lessons each morning. We follow the RWI phonics programme. Initially we start by learning the initial ‘Set 1’ sounds. </a:t>
            </a:r>
            <a:br>
              <a:rPr lang="en-GB" sz="2400" dirty="0">
                <a:solidFill>
                  <a:schemeClr val="bg1"/>
                </a:solidFill>
                <a:latin typeface="Comic Sans MS" panose="030F0702030302020204" pitchFamily="66" charset="0"/>
              </a:rPr>
            </a:br>
            <a:r>
              <a:rPr lang="en-GB" sz="2400" dirty="0">
                <a:solidFill>
                  <a:schemeClr val="bg1"/>
                </a:solidFill>
                <a:latin typeface="Comic Sans MS" panose="030F0702030302020204" pitchFamily="66" charset="0"/>
              </a:rPr>
              <a:t/>
            </a:r>
            <a:br>
              <a:rPr lang="en-GB" sz="2400" dirty="0">
                <a:solidFill>
                  <a:schemeClr val="bg1"/>
                </a:solidFill>
                <a:latin typeface="Comic Sans MS" panose="030F0702030302020204" pitchFamily="66" charset="0"/>
              </a:rPr>
            </a:br>
            <a:r>
              <a:rPr lang="en-GB" sz="2400" dirty="0">
                <a:solidFill>
                  <a:schemeClr val="bg1"/>
                </a:solidFill>
                <a:latin typeface="Comic Sans MS" panose="030F0702030302020204" pitchFamily="66" charset="0"/>
              </a:rPr>
              <a:t>After we start to learn more sounds, we begin to focus on teaching the children how to blend the sounds together to read simple CVC words such as ‘mat'. This may start by hearing the sounds blended together by an adult to then independently blending sounds to read words.  </a:t>
            </a:r>
          </a:p>
        </p:txBody>
      </p:sp>
      <p:pic>
        <p:nvPicPr>
          <p:cNvPr id="1026" name="Picture 2" descr="Read Write Inc. Phonics: Desktop Speed Sounds Chart: Oxford University Pr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9272" y="1024155"/>
            <a:ext cx="2571750" cy="363616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ad Write In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5009" y="4755356"/>
            <a:ext cx="2200275" cy="1171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50577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8069" y="1406809"/>
            <a:ext cx="7886700" cy="563135"/>
          </a:xfrm>
        </p:spPr>
        <p:txBody>
          <a:bodyPr>
            <a:normAutofit fontScale="90000"/>
          </a:bodyPr>
          <a:lstStyle/>
          <a:p>
            <a:pPr algn="ctr"/>
            <a:r>
              <a:rPr lang="en-GB" b="1" dirty="0" smtClean="0">
                <a:solidFill>
                  <a:schemeClr val="bg1"/>
                </a:solidFill>
                <a:latin typeface="Comic Sans MS" panose="030F0702030302020204" pitchFamily="66" charset="0"/>
              </a:rPr>
              <a:t>Example of phonics activities:</a:t>
            </a:r>
            <a:r>
              <a:rPr lang="en-GB" b="1" dirty="0">
                <a:solidFill>
                  <a:schemeClr val="bg1"/>
                </a:solidFill>
              </a:rPr>
              <a:t/>
            </a:r>
            <a:br>
              <a:rPr lang="en-GB" b="1" dirty="0">
                <a:solidFill>
                  <a:schemeClr val="bg1"/>
                </a:solidFill>
              </a:rPr>
            </a:br>
            <a:r>
              <a:rPr lang="en-GB" b="1" dirty="0">
                <a:solidFill>
                  <a:schemeClr val="bg1"/>
                </a:solidFill>
              </a:rPr>
              <a:t/>
            </a:r>
            <a:br>
              <a:rPr lang="en-GB" b="1" dirty="0">
                <a:solidFill>
                  <a:schemeClr val="bg1"/>
                </a:solidFill>
              </a:rPr>
            </a:br>
            <a:endParaRPr lang="en-GB" b="1" dirty="0">
              <a:solidFill>
                <a:schemeClr val="bg1"/>
              </a:solidFill>
            </a:endParaRPr>
          </a:p>
        </p:txBody>
      </p:sp>
      <p:sp>
        <p:nvSpPr>
          <p:cNvPr id="4" name="TextBox 3"/>
          <p:cNvSpPr txBox="1"/>
          <p:nvPr/>
        </p:nvSpPr>
        <p:spPr>
          <a:xfrm>
            <a:off x="641839" y="2239401"/>
            <a:ext cx="7860323" cy="461665"/>
          </a:xfrm>
          <a:prstGeom prst="rect">
            <a:avLst/>
          </a:prstGeom>
          <a:solidFill>
            <a:srgbClr val="7030A0"/>
          </a:solidFill>
        </p:spPr>
        <p:txBody>
          <a:bodyPr wrap="square" rtlCol="0">
            <a:spAutoFit/>
          </a:bodyPr>
          <a:lstStyle/>
          <a:p>
            <a:pPr defTabSz="685800"/>
            <a:endParaRPr lang="en-GB" sz="2400" dirty="0">
              <a:solidFill>
                <a:prstClr val="white"/>
              </a:solidFill>
              <a:latin typeface="Calibri" panose="020F0502020204030204"/>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517" y="1688377"/>
            <a:ext cx="2878283" cy="1918856"/>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61883" y="1652947"/>
            <a:ext cx="2714426" cy="1809617"/>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54153" y="4051656"/>
            <a:ext cx="2811940" cy="1874627"/>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60473" y="3947748"/>
            <a:ext cx="2967803" cy="1978535"/>
          </a:xfrm>
          <a:prstGeom prst="rect">
            <a:avLst/>
          </a:prstGeom>
        </p:spPr>
      </p:pic>
      <p:sp>
        <p:nvSpPr>
          <p:cNvPr id="9" name="Title 1"/>
          <p:cNvSpPr txBox="1">
            <a:spLocks/>
          </p:cNvSpPr>
          <p:nvPr/>
        </p:nvSpPr>
        <p:spPr>
          <a:xfrm>
            <a:off x="2861696" y="2177123"/>
            <a:ext cx="2278207" cy="563135"/>
          </a:xfrm>
          <a:prstGeom prst="rect">
            <a:avLst/>
          </a:prstGeom>
        </p:spPr>
        <p:txBody>
          <a:bodyPr vert="horz" lIns="68580" tIns="34290" rIns="68580" bIns="34290" rtlCol="0" anchor="ctr">
            <a:normAutofit fontScale="3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685800"/>
            <a:r>
              <a:rPr lang="en-GB" sz="6000" b="1" dirty="0">
                <a:solidFill>
                  <a:prstClr val="white"/>
                </a:solidFill>
                <a:latin typeface="Comic Sans MS" panose="030F0702030302020204" pitchFamily="66" charset="0"/>
              </a:rPr>
              <a:t>Letter formation</a:t>
            </a:r>
            <a:r>
              <a:rPr lang="en-GB" sz="3300" b="1" dirty="0">
                <a:solidFill>
                  <a:prstClr val="white"/>
                </a:solidFill>
                <a:latin typeface="Calibri Light" panose="020F0302020204030204"/>
              </a:rPr>
              <a:t/>
            </a:r>
            <a:br>
              <a:rPr lang="en-GB" sz="3300" b="1" dirty="0">
                <a:solidFill>
                  <a:prstClr val="white"/>
                </a:solidFill>
                <a:latin typeface="Calibri Light" panose="020F0302020204030204"/>
              </a:rPr>
            </a:br>
            <a:r>
              <a:rPr lang="en-GB" sz="3300" b="1" dirty="0">
                <a:solidFill>
                  <a:prstClr val="white"/>
                </a:solidFill>
                <a:latin typeface="Calibri Light" panose="020F0302020204030204"/>
              </a:rPr>
              <a:t/>
            </a:r>
            <a:br>
              <a:rPr lang="en-GB" sz="3300" b="1" dirty="0">
                <a:solidFill>
                  <a:prstClr val="white"/>
                </a:solidFill>
                <a:latin typeface="Calibri Light" panose="020F0302020204030204"/>
              </a:rPr>
            </a:br>
            <a:endParaRPr lang="en-GB" sz="3300" b="1" dirty="0">
              <a:solidFill>
                <a:prstClr val="white"/>
              </a:solidFill>
              <a:latin typeface="Calibri Light" panose="020F0302020204030204"/>
            </a:endParaRPr>
          </a:p>
        </p:txBody>
      </p:sp>
      <p:sp>
        <p:nvSpPr>
          <p:cNvPr id="10" name="Title 1"/>
          <p:cNvSpPr txBox="1">
            <a:spLocks/>
          </p:cNvSpPr>
          <p:nvPr/>
        </p:nvSpPr>
        <p:spPr>
          <a:xfrm>
            <a:off x="-306532" y="4970992"/>
            <a:ext cx="2278207" cy="563135"/>
          </a:xfrm>
          <a:prstGeom prst="rect">
            <a:avLst/>
          </a:prstGeom>
        </p:spPr>
        <p:txBody>
          <a:bodyPr vert="horz" lIns="68580" tIns="34290" rIns="68580" bIns="34290" rtlCol="0" anchor="ctr">
            <a:normAutofit fontScale="3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685800"/>
            <a:r>
              <a:rPr lang="en-GB" sz="6000" b="1" dirty="0">
                <a:solidFill>
                  <a:prstClr val="white"/>
                </a:solidFill>
                <a:latin typeface="Comic Sans MS" panose="030F0702030302020204" pitchFamily="66" charset="0"/>
              </a:rPr>
              <a:t>Initial sounds</a:t>
            </a:r>
            <a:r>
              <a:rPr lang="en-GB" sz="3300" b="1" dirty="0">
                <a:solidFill>
                  <a:prstClr val="white"/>
                </a:solidFill>
                <a:latin typeface="Calibri Light" panose="020F0302020204030204"/>
              </a:rPr>
              <a:t/>
            </a:r>
            <a:br>
              <a:rPr lang="en-GB" sz="3300" b="1" dirty="0">
                <a:solidFill>
                  <a:prstClr val="white"/>
                </a:solidFill>
                <a:latin typeface="Calibri Light" panose="020F0302020204030204"/>
              </a:rPr>
            </a:br>
            <a:r>
              <a:rPr lang="en-GB" sz="3300" b="1" dirty="0">
                <a:solidFill>
                  <a:prstClr val="white"/>
                </a:solidFill>
                <a:latin typeface="Calibri Light" panose="020F0302020204030204"/>
              </a:rPr>
              <a:t/>
            </a:r>
            <a:br>
              <a:rPr lang="en-GB" sz="3300" b="1" dirty="0">
                <a:solidFill>
                  <a:prstClr val="white"/>
                </a:solidFill>
                <a:latin typeface="Calibri Light" panose="020F0302020204030204"/>
              </a:rPr>
            </a:br>
            <a:endParaRPr lang="en-GB" sz="3300" b="1" dirty="0">
              <a:solidFill>
                <a:prstClr val="white"/>
              </a:solidFill>
              <a:latin typeface="Calibri Light" panose="020F0302020204030204"/>
            </a:endParaRPr>
          </a:p>
        </p:txBody>
      </p:sp>
      <p:sp>
        <p:nvSpPr>
          <p:cNvPr id="11" name="Title 1"/>
          <p:cNvSpPr txBox="1">
            <a:spLocks/>
          </p:cNvSpPr>
          <p:nvPr/>
        </p:nvSpPr>
        <p:spPr>
          <a:xfrm>
            <a:off x="6223955" y="3645621"/>
            <a:ext cx="2278207" cy="563135"/>
          </a:xfrm>
          <a:prstGeom prst="rect">
            <a:avLst/>
          </a:prstGeom>
        </p:spPr>
        <p:txBody>
          <a:bodyPr vert="horz" lIns="68580" tIns="34290" rIns="68580" bIns="34290" rtlCol="0" anchor="ctr">
            <a:normAutofit fontScale="3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685800"/>
            <a:r>
              <a:rPr lang="en-GB" sz="6000" b="1" dirty="0">
                <a:solidFill>
                  <a:prstClr val="white"/>
                </a:solidFill>
                <a:latin typeface="Comic Sans MS" panose="030F0702030302020204" pitchFamily="66" charset="0"/>
              </a:rPr>
              <a:t>blending</a:t>
            </a:r>
            <a:r>
              <a:rPr lang="en-GB" sz="3300" b="1" dirty="0">
                <a:solidFill>
                  <a:prstClr val="white"/>
                </a:solidFill>
                <a:latin typeface="Calibri Light" panose="020F0302020204030204"/>
              </a:rPr>
              <a:t/>
            </a:r>
            <a:br>
              <a:rPr lang="en-GB" sz="3300" b="1" dirty="0">
                <a:solidFill>
                  <a:prstClr val="white"/>
                </a:solidFill>
                <a:latin typeface="Calibri Light" panose="020F0302020204030204"/>
              </a:rPr>
            </a:br>
            <a:r>
              <a:rPr lang="en-GB" sz="3300" b="1" dirty="0">
                <a:solidFill>
                  <a:prstClr val="white"/>
                </a:solidFill>
                <a:latin typeface="Calibri Light" panose="020F0302020204030204"/>
              </a:rPr>
              <a:t/>
            </a:r>
            <a:br>
              <a:rPr lang="en-GB" sz="3300" b="1" dirty="0">
                <a:solidFill>
                  <a:prstClr val="white"/>
                </a:solidFill>
                <a:latin typeface="Calibri Light" panose="020F0302020204030204"/>
              </a:rPr>
            </a:br>
            <a:endParaRPr lang="en-GB" sz="3300" b="1" dirty="0">
              <a:solidFill>
                <a:prstClr val="white"/>
              </a:solidFill>
              <a:latin typeface="Calibri Light" panose="020F0302020204030204"/>
            </a:endParaRPr>
          </a:p>
        </p:txBody>
      </p:sp>
    </p:spTree>
    <p:extLst>
      <p:ext uri="{BB962C8B-B14F-4D97-AF65-F5344CB8AC3E}">
        <p14:creationId xmlns:p14="http://schemas.microsoft.com/office/powerpoint/2010/main" val="40432912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8069" y="1406809"/>
            <a:ext cx="7886700" cy="563135"/>
          </a:xfrm>
        </p:spPr>
        <p:txBody>
          <a:bodyPr>
            <a:normAutofit fontScale="90000"/>
          </a:bodyPr>
          <a:lstStyle/>
          <a:p>
            <a:pPr algn="ctr"/>
            <a:r>
              <a:rPr lang="en-GB" b="1" dirty="0" smtClean="0">
                <a:solidFill>
                  <a:schemeClr val="bg1"/>
                </a:solidFill>
                <a:latin typeface="Comic Sans MS" panose="030F0702030302020204" pitchFamily="66" charset="0"/>
              </a:rPr>
              <a:t>Reading in the Early Years Curriculum</a:t>
            </a:r>
            <a:r>
              <a:rPr lang="en-GB" b="1" dirty="0">
                <a:solidFill>
                  <a:schemeClr val="bg1"/>
                </a:solidFill>
              </a:rPr>
              <a:t/>
            </a:r>
            <a:br>
              <a:rPr lang="en-GB" b="1" dirty="0">
                <a:solidFill>
                  <a:schemeClr val="bg1"/>
                </a:solidFill>
              </a:rPr>
            </a:br>
            <a:r>
              <a:rPr lang="en-GB" b="1" dirty="0">
                <a:solidFill>
                  <a:schemeClr val="bg1"/>
                </a:solidFill>
              </a:rPr>
              <a:t/>
            </a:r>
            <a:br>
              <a:rPr lang="en-GB" b="1" dirty="0">
                <a:solidFill>
                  <a:schemeClr val="bg1"/>
                </a:solidFill>
              </a:rPr>
            </a:br>
            <a:endParaRPr lang="en-GB" b="1" dirty="0">
              <a:solidFill>
                <a:schemeClr val="bg1"/>
              </a:solidFill>
            </a:endParaRPr>
          </a:p>
        </p:txBody>
      </p:sp>
      <p:sp>
        <p:nvSpPr>
          <p:cNvPr id="4" name="TextBox 3"/>
          <p:cNvSpPr txBox="1"/>
          <p:nvPr/>
        </p:nvSpPr>
        <p:spPr>
          <a:xfrm>
            <a:off x="641839" y="2239401"/>
            <a:ext cx="7860323" cy="461665"/>
          </a:xfrm>
          <a:prstGeom prst="rect">
            <a:avLst/>
          </a:prstGeom>
          <a:solidFill>
            <a:srgbClr val="7030A0"/>
          </a:solidFill>
        </p:spPr>
        <p:txBody>
          <a:bodyPr wrap="square" rtlCol="0">
            <a:spAutoFit/>
          </a:bodyPr>
          <a:lstStyle/>
          <a:p>
            <a:pPr defTabSz="685800"/>
            <a:endParaRPr lang="en-GB" sz="2400" dirty="0">
              <a:solidFill>
                <a:prstClr val="white"/>
              </a:solidFill>
              <a:latin typeface="Calibri" panose="020F0502020204030204"/>
            </a:endParaRPr>
          </a:p>
        </p:txBody>
      </p:sp>
      <p:sp>
        <p:nvSpPr>
          <p:cNvPr id="12" name="Title 1"/>
          <p:cNvSpPr txBox="1">
            <a:spLocks/>
          </p:cNvSpPr>
          <p:nvPr/>
        </p:nvSpPr>
        <p:spPr>
          <a:xfrm>
            <a:off x="118296" y="3027792"/>
            <a:ext cx="7886700" cy="563135"/>
          </a:xfrm>
          <a:prstGeom prst="rect">
            <a:avLst/>
          </a:prstGeom>
        </p:spPr>
        <p:txBody>
          <a:bodyPr vert="horz" lIns="68580" tIns="34290" rIns="68580" bIns="34290" rtlCol="0" anchor="ctr">
            <a:normAutofit fontScale="4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685800"/>
            <a:r>
              <a:rPr lang="en-GB" sz="3300" b="1" dirty="0">
                <a:solidFill>
                  <a:prstClr val="white"/>
                </a:solidFill>
                <a:latin typeface="Calibri Light" panose="020F0302020204030204"/>
              </a:rPr>
              <a:t/>
            </a:r>
            <a:br>
              <a:rPr lang="en-GB" sz="3300" b="1" dirty="0">
                <a:solidFill>
                  <a:prstClr val="white"/>
                </a:solidFill>
                <a:latin typeface="Calibri Light" panose="020F0302020204030204"/>
              </a:rPr>
            </a:br>
            <a:r>
              <a:rPr lang="en-GB" sz="3300" b="1" dirty="0">
                <a:solidFill>
                  <a:prstClr val="white"/>
                </a:solidFill>
                <a:latin typeface="Calibri Light" panose="020F0302020204030204"/>
              </a:rPr>
              <a:t/>
            </a:r>
            <a:br>
              <a:rPr lang="en-GB" sz="3300" b="1" dirty="0">
                <a:solidFill>
                  <a:prstClr val="white"/>
                </a:solidFill>
                <a:latin typeface="Calibri Light" panose="020F0302020204030204"/>
              </a:rPr>
            </a:br>
            <a:endParaRPr lang="en-GB" sz="3300" b="1" dirty="0">
              <a:solidFill>
                <a:prstClr val="white"/>
              </a:solidFill>
              <a:latin typeface="Calibri Light" panose="020F0302020204030204"/>
            </a:endParaRPr>
          </a:p>
        </p:txBody>
      </p:sp>
      <p:sp>
        <p:nvSpPr>
          <p:cNvPr id="13" name="Rectangle 12"/>
          <p:cNvSpPr/>
          <p:nvPr/>
        </p:nvSpPr>
        <p:spPr>
          <a:xfrm>
            <a:off x="995129" y="1763137"/>
            <a:ext cx="6652580" cy="507831"/>
          </a:xfrm>
          <a:prstGeom prst="rect">
            <a:avLst/>
          </a:prstGeom>
        </p:spPr>
        <p:txBody>
          <a:bodyPr wrap="square">
            <a:spAutoFit/>
          </a:bodyPr>
          <a:lstStyle/>
          <a:p>
            <a:pPr defTabSz="685800"/>
            <a:r>
              <a:rPr lang="en-GB" sz="1350" dirty="0">
                <a:solidFill>
                  <a:prstClr val="white"/>
                </a:solidFill>
                <a:latin typeface="Comic Sans MS" panose="030F0702030302020204" pitchFamily="66" charset="0"/>
                <a:ea typeface="Times New Roman" panose="02020603050405020304" pitchFamily="18" charset="0"/>
              </a:rPr>
              <a:t>In Reception we provide the children with a wide range of opportunities for reading and sharing stories. Some examples include:</a:t>
            </a:r>
            <a:endParaRPr lang="en-GB" sz="1500" dirty="0">
              <a:solidFill>
                <a:prstClr val="white"/>
              </a:solidFill>
              <a:latin typeface="Times New Roman" panose="02020603050405020304" pitchFamily="18" charset="0"/>
              <a:ea typeface="Times New Roman" panose="02020603050405020304" pitchFamily="18" charset="0"/>
            </a:endParaRPr>
          </a:p>
        </p:txBody>
      </p:sp>
      <p:sp>
        <p:nvSpPr>
          <p:cNvPr id="14" name="Rectangle 13"/>
          <p:cNvSpPr/>
          <p:nvPr/>
        </p:nvSpPr>
        <p:spPr>
          <a:xfrm>
            <a:off x="378069" y="2326272"/>
            <a:ext cx="7477458" cy="2862322"/>
          </a:xfrm>
          <a:prstGeom prst="rect">
            <a:avLst/>
          </a:prstGeom>
        </p:spPr>
        <p:txBody>
          <a:bodyPr wrap="square">
            <a:spAutoFit/>
          </a:bodyPr>
          <a:lstStyle/>
          <a:p>
            <a:pPr defTabSz="685800"/>
            <a:r>
              <a:rPr lang="en-GB" sz="1500" dirty="0">
                <a:solidFill>
                  <a:prstClr val="white"/>
                </a:solidFill>
                <a:latin typeface="Comic Sans MS" panose="030F0702030302020204" pitchFamily="66" charset="0"/>
                <a:ea typeface="Times New Roman" panose="02020603050405020304" pitchFamily="18" charset="0"/>
              </a:rPr>
              <a:t>Our indoor and outdoor reading corners are areas where children can openly choose to look at and share stories together. We may change books in these areas to reflect our learning. </a:t>
            </a:r>
          </a:p>
          <a:p>
            <a:pPr defTabSz="685800"/>
            <a:endParaRPr lang="en-GB" sz="1500" dirty="0">
              <a:solidFill>
                <a:prstClr val="white"/>
              </a:solidFill>
              <a:latin typeface="Comic Sans MS" panose="030F0702030302020204" pitchFamily="66" charset="0"/>
              <a:ea typeface="Times New Roman" panose="02020603050405020304" pitchFamily="18" charset="0"/>
            </a:endParaRPr>
          </a:p>
          <a:p>
            <a:pPr defTabSz="685800"/>
            <a:r>
              <a:rPr lang="en-GB" sz="1500" dirty="0">
                <a:solidFill>
                  <a:prstClr val="white"/>
                </a:solidFill>
                <a:latin typeface="Comic Sans MS" panose="030F0702030302020204" pitchFamily="66" charset="0"/>
                <a:ea typeface="Times New Roman" panose="02020603050405020304" pitchFamily="18" charset="0"/>
              </a:rPr>
              <a:t>We share daily stories at the end of the day where we share a wide range of books with the children. </a:t>
            </a:r>
          </a:p>
          <a:p>
            <a:pPr defTabSz="685800"/>
            <a:endParaRPr lang="en-GB" sz="1500" dirty="0">
              <a:solidFill>
                <a:prstClr val="white"/>
              </a:solidFill>
              <a:latin typeface="Comic Sans MS" panose="030F0702030302020204" pitchFamily="66" charset="0"/>
              <a:ea typeface="Times New Roman" panose="02020603050405020304" pitchFamily="18" charset="0"/>
            </a:endParaRPr>
          </a:p>
          <a:p>
            <a:pPr defTabSz="685800"/>
            <a:r>
              <a:rPr lang="en-GB" sz="1500" dirty="0">
                <a:solidFill>
                  <a:prstClr val="white"/>
                </a:solidFill>
                <a:latin typeface="Comic Sans MS" panose="030F0702030302020204" pitchFamily="66" charset="0"/>
                <a:ea typeface="Times New Roman" panose="02020603050405020304" pitchFamily="18" charset="0"/>
              </a:rPr>
              <a:t>In our provision areas we include opportunities for retelling the stories we have read and role play. For example through using puppets, characters or masks. </a:t>
            </a:r>
          </a:p>
          <a:p>
            <a:pPr defTabSz="685800"/>
            <a:endParaRPr lang="en-GB" sz="1500" dirty="0">
              <a:solidFill>
                <a:prstClr val="white"/>
              </a:solidFill>
              <a:latin typeface="Comic Sans MS" panose="030F0702030302020204" pitchFamily="66" charset="0"/>
              <a:ea typeface="Times New Roman" panose="02020603050405020304" pitchFamily="18" charset="0"/>
            </a:endParaRPr>
          </a:p>
          <a:p>
            <a:pPr defTabSz="685800"/>
            <a:r>
              <a:rPr lang="en-GB" sz="1500" dirty="0">
                <a:solidFill>
                  <a:prstClr val="white"/>
                </a:solidFill>
                <a:latin typeface="Comic Sans MS" panose="030F0702030302020204" pitchFamily="66" charset="0"/>
                <a:ea typeface="Times New Roman" panose="02020603050405020304" pitchFamily="18" charset="0"/>
              </a:rPr>
              <a:t>We also share stories that are linked to a range of different curriculum areas such as maths, RE and our Jigsaw learning. </a:t>
            </a:r>
          </a:p>
        </p:txBody>
      </p:sp>
    </p:spTree>
    <p:extLst>
      <p:ext uri="{BB962C8B-B14F-4D97-AF65-F5344CB8AC3E}">
        <p14:creationId xmlns:p14="http://schemas.microsoft.com/office/powerpoint/2010/main" val="3952362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8069" y="1406809"/>
            <a:ext cx="7886700" cy="563135"/>
          </a:xfrm>
        </p:spPr>
        <p:txBody>
          <a:bodyPr>
            <a:normAutofit fontScale="90000"/>
          </a:bodyPr>
          <a:lstStyle/>
          <a:p>
            <a:pPr algn="ctr"/>
            <a:r>
              <a:rPr lang="en-GB" b="1" dirty="0" smtClean="0">
                <a:solidFill>
                  <a:schemeClr val="bg1"/>
                </a:solidFill>
                <a:latin typeface="Comic Sans MS" panose="030F0702030302020204" pitchFamily="66" charset="0"/>
              </a:rPr>
              <a:t>Reading in the Early Years Curriculum</a:t>
            </a:r>
            <a:r>
              <a:rPr lang="en-GB" b="1" dirty="0">
                <a:solidFill>
                  <a:schemeClr val="bg1"/>
                </a:solidFill>
              </a:rPr>
              <a:t/>
            </a:r>
            <a:br>
              <a:rPr lang="en-GB" b="1" dirty="0">
                <a:solidFill>
                  <a:schemeClr val="bg1"/>
                </a:solidFill>
              </a:rPr>
            </a:br>
            <a:r>
              <a:rPr lang="en-GB" b="1" dirty="0">
                <a:solidFill>
                  <a:schemeClr val="bg1"/>
                </a:solidFill>
              </a:rPr>
              <a:t/>
            </a:r>
            <a:br>
              <a:rPr lang="en-GB" b="1" dirty="0">
                <a:solidFill>
                  <a:schemeClr val="bg1"/>
                </a:solidFill>
              </a:rPr>
            </a:br>
            <a:endParaRPr lang="en-GB" b="1" dirty="0">
              <a:solidFill>
                <a:schemeClr val="bg1"/>
              </a:solidFill>
            </a:endParaRPr>
          </a:p>
        </p:txBody>
      </p:sp>
      <p:sp>
        <p:nvSpPr>
          <p:cNvPr id="4" name="TextBox 3"/>
          <p:cNvSpPr txBox="1"/>
          <p:nvPr/>
        </p:nvSpPr>
        <p:spPr>
          <a:xfrm>
            <a:off x="641839" y="2239401"/>
            <a:ext cx="7860323" cy="461665"/>
          </a:xfrm>
          <a:prstGeom prst="rect">
            <a:avLst/>
          </a:prstGeom>
          <a:solidFill>
            <a:srgbClr val="7030A0"/>
          </a:solidFill>
        </p:spPr>
        <p:txBody>
          <a:bodyPr wrap="square" rtlCol="0">
            <a:spAutoFit/>
          </a:bodyPr>
          <a:lstStyle/>
          <a:p>
            <a:pPr defTabSz="685800"/>
            <a:endParaRPr lang="en-GB" sz="2400" dirty="0">
              <a:solidFill>
                <a:prstClr val="white"/>
              </a:solidFill>
              <a:latin typeface="Calibri" panose="020F0502020204030204"/>
            </a:endParaRPr>
          </a:p>
        </p:txBody>
      </p:sp>
      <p:sp>
        <p:nvSpPr>
          <p:cNvPr id="12" name="Title 1"/>
          <p:cNvSpPr txBox="1">
            <a:spLocks/>
          </p:cNvSpPr>
          <p:nvPr/>
        </p:nvSpPr>
        <p:spPr>
          <a:xfrm>
            <a:off x="118296" y="3027792"/>
            <a:ext cx="7886700" cy="563135"/>
          </a:xfrm>
          <a:prstGeom prst="rect">
            <a:avLst/>
          </a:prstGeom>
        </p:spPr>
        <p:txBody>
          <a:bodyPr vert="horz" lIns="68580" tIns="34290" rIns="68580" bIns="34290" rtlCol="0" anchor="ctr">
            <a:normAutofit fontScale="4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685800"/>
            <a:r>
              <a:rPr lang="en-GB" sz="3300" b="1" dirty="0">
                <a:solidFill>
                  <a:prstClr val="white"/>
                </a:solidFill>
                <a:latin typeface="Calibri Light" panose="020F0302020204030204"/>
              </a:rPr>
              <a:t/>
            </a:r>
            <a:br>
              <a:rPr lang="en-GB" sz="3300" b="1" dirty="0">
                <a:solidFill>
                  <a:prstClr val="white"/>
                </a:solidFill>
                <a:latin typeface="Calibri Light" panose="020F0302020204030204"/>
              </a:rPr>
            </a:br>
            <a:r>
              <a:rPr lang="en-GB" sz="3300" b="1" dirty="0">
                <a:solidFill>
                  <a:prstClr val="white"/>
                </a:solidFill>
                <a:latin typeface="Calibri Light" panose="020F0302020204030204"/>
              </a:rPr>
              <a:t/>
            </a:r>
            <a:br>
              <a:rPr lang="en-GB" sz="3300" b="1" dirty="0">
                <a:solidFill>
                  <a:prstClr val="white"/>
                </a:solidFill>
                <a:latin typeface="Calibri Light" panose="020F0302020204030204"/>
              </a:rPr>
            </a:br>
            <a:endParaRPr lang="en-GB" sz="3300" b="1" dirty="0">
              <a:solidFill>
                <a:prstClr val="white"/>
              </a:solidFill>
              <a:latin typeface="Calibri Light" panose="020F0302020204030204"/>
            </a:endParaRPr>
          </a:p>
        </p:txBody>
      </p:sp>
      <p:sp>
        <p:nvSpPr>
          <p:cNvPr id="13" name="Rectangle 12"/>
          <p:cNvSpPr/>
          <p:nvPr/>
        </p:nvSpPr>
        <p:spPr>
          <a:xfrm>
            <a:off x="227285" y="1510428"/>
            <a:ext cx="7305632" cy="3370153"/>
          </a:xfrm>
          <a:prstGeom prst="rect">
            <a:avLst/>
          </a:prstGeom>
        </p:spPr>
        <p:txBody>
          <a:bodyPr wrap="square">
            <a:spAutoFit/>
          </a:bodyPr>
          <a:lstStyle/>
          <a:p>
            <a:pPr defTabSz="685800"/>
            <a:r>
              <a:rPr lang="en-GB" sz="2400" b="1" dirty="0">
                <a:solidFill>
                  <a:prstClr val="white"/>
                </a:solidFill>
                <a:latin typeface="Comic Sans MS" panose="030F0702030302020204" pitchFamily="66" charset="0"/>
                <a:ea typeface="Times New Roman" panose="02020603050405020304" pitchFamily="18" charset="0"/>
              </a:rPr>
              <a:t>Focus texts each term</a:t>
            </a:r>
          </a:p>
          <a:p>
            <a:pPr defTabSz="685800"/>
            <a:r>
              <a:rPr lang="en-GB" sz="2100" dirty="0">
                <a:solidFill>
                  <a:prstClr val="white"/>
                </a:solidFill>
                <a:latin typeface="Comic Sans MS" panose="030F0702030302020204" pitchFamily="66" charset="0"/>
                <a:ea typeface="Times New Roman" panose="02020603050405020304" pitchFamily="18" charset="0"/>
              </a:rPr>
              <a:t>Each term we will have two texts that we focus on and explore thoroughly. We will re-read these so we have a good understanding of the texts and are able to retell them. We will discuss and use key vocabulary from the stories. Lots of our learning opportunities and provision will be linked to our focus texts these will include activities such as role play, retelling using small world characters, art work and writing opportunities. Our key texts will be outlined in our Class Newsletter each term.  </a:t>
            </a:r>
            <a:endParaRPr lang="en-GB" sz="2400" dirty="0">
              <a:solidFill>
                <a:prstClr val="white"/>
              </a:solidFill>
              <a:latin typeface="Times New Roman" panose="02020603050405020304" pitchFamily="18" charset="0"/>
              <a:ea typeface="Times New Roman" panose="02020603050405020304" pitchFamily="18" charset="0"/>
            </a:endParaRPr>
          </a:p>
        </p:txBody>
      </p:sp>
      <p:pic>
        <p:nvPicPr>
          <p:cNvPr id="1026" name="Picture 2" descr="The Colour Monster: Amazon.co.uk: Llenas, Anna: 9781783704231: Boo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2917" y="1705493"/>
            <a:ext cx="1230764" cy="122529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tick Man: Donaldson, Julia, Scheffler, Axel + Free Delive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83701" y="3309359"/>
            <a:ext cx="1249937" cy="155580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he Gruffalo : Donaldson, Julia, Scheffler, Axel: Amazon.co.uk: Book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77289" y="4816562"/>
            <a:ext cx="844130" cy="108661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anda's Surprise : Browne, Eileen: Amazon.co.uk: Book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12080" y="4857498"/>
            <a:ext cx="1262373" cy="103206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Magic Beach : Lester, Alison, Lester, Alison: Amazon.co.uk: Book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17073" y="4780541"/>
            <a:ext cx="1555592" cy="11859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86181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8069" y="1406809"/>
            <a:ext cx="7886700" cy="563135"/>
          </a:xfrm>
        </p:spPr>
        <p:txBody>
          <a:bodyPr>
            <a:normAutofit fontScale="90000"/>
          </a:bodyPr>
          <a:lstStyle/>
          <a:p>
            <a:pPr algn="ctr"/>
            <a:r>
              <a:rPr lang="en-GB" b="1" dirty="0" smtClean="0">
                <a:solidFill>
                  <a:schemeClr val="bg1"/>
                </a:solidFill>
                <a:latin typeface="Comic Sans MS" panose="030F0702030302020204" pitchFamily="66" charset="0"/>
              </a:rPr>
              <a:t>High Frequency Words</a:t>
            </a:r>
            <a:br>
              <a:rPr lang="en-GB" b="1" dirty="0" smtClean="0">
                <a:solidFill>
                  <a:schemeClr val="bg1"/>
                </a:solidFill>
                <a:latin typeface="Comic Sans MS" panose="030F0702030302020204" pitchFamily="66" charset="0"/>
              </a:rPr>
            </a:br>
            <a:r>
              <a:rPr lang="en-GB" b="1" dirty="0">
                <a:solidFill>
                  <a:schemeClr val="bg1"/>
                </a:solidFill>
              </a:rPr>
              <a:t/>
            </a:r>
            <a:br>
              <a:rPr lang="en-GB" b="1" dirty="0">
                <a:solidFill>
                  <a:schemeClr val="bg1"/>
                </a:solidFill>
              </a:rPr>
            </a:br>
            <a:endParaRPr lang="en-GB" b="1" dirty="0">
              <a:solidFill>
                <a:schemeClr val="bg1"/>
              </a:solidFill>
            </a:endParaRPr>
          </a:p>
        </p:txBody>
      </p:sp>
      <p:sp>
        <p:nvSpPr>
          <p:cNvPr id="4" name="TextBox 3"/>
          <p:cNvSpPr txBox="1"/>
          <p:nvPr/>
        </p:nvSpPr>
        <p:spPr>
          <a:xfrm>
            <a:off x="641839" y="2239401"/>
            <a:ext cx="7860323" cy="461665"/>
          </a:xfrm>
          <a:prstGeom prst="rect">
            <a:avLst/>
          </a:prstGeom>
          <a:solidFill>
            <a:srgbClr val="7030A0"/>
          </a:solidFill>
        </p:spPr>
        <p:txBody>
          <a:bodyPr wrap="square" rtlCol="0">
            <a:spAutoFit/>
          </a:bodyPr>
          <a:lstStyle/>
          <a:p>
            <a:pPr defTabSz="685800"/>
            <a:endParaRPr lang="en-GB" sz="2400" dirty="0">
              <a:solidFill>
                <a:prstClr val="white"/>
              </a:solidFill>
              <a:latin typeface="Calibri" panose="020F0502020204030204"/>
            </a:endParaRPr>
          </a:p>
        </p:txBody>
      </p:sp>
      <p:pic>
        <p:nvPicPr>
          <p:cNvPr id="12" name="Picture 11" descr="Year 1 - Mill Rythe Infant School">
            <a:hlinkClick r:id="rId2" tgtFrame="&quot;_blank&quot;"/>
          </p:cNvPr>
          <p:cNvPicPr/>
          <p:nvPr/>
        </p:nvPicPr>
        <p:blipFill>
          <a:blip r:embed="rId3">
            <a:extLst>
              <a:ext uri="{28A0092B-C50C-407E-A947-70E740481C1C}">
                <a14:useLocalDpi xmlns:a14="http://schemas.microsoft.com/office/drawing/2010/main" val="0"/>
              </a:ext>
            </a:extLst>
          </a:blip>
          <a:srcRect/>
          <a:stretch>
            <a:fillRect/>
          </a:stretch>
        </p:blipFill>
        <p:spPr bwMode="auto">
          <a:xfrm>
            <a:off x="41562" y="1748060"/>
            <a:ext cx="4339404" cy="1859843"/>
          </a:xfrm>
          <a:prstGeom prst="rect">
            <a:avLst/>
          </a:prstGeom>
          <a:noFill/>
          <a:ln>
            <a:noFill/>
          </a:ln>
        </p:spPr>
      </p:pic>
      <p:sp>
        <p:nvSpPr>
          <p:cNvPr id="3" name="Rectangle 2"/>
          <p:cNvSpPr/>
          <p:nvPr/>
        </p:nvSpPr>
        <p:spPr>
          <a:xfrm>
            <a:off x="4530437" y="1748061"/>
            <a:ext cx="4572000" cy="4039567"/>
          </a:xfrm>
          <a:prstGeom prst="rect">
            <a:avLst/>
          </a:prstGeom>
        </p:spPr>
        <p:txBody>
          <a:bodyPr>
            <a:spAutoFit/>
          </a:bodyPr>
          <a:lstStyle/>
          <a:p>
            <a:pPr defTabSz="685800"/>
            <a:r>
              <a:rPr lang="en-GB" sz="1350" dirty="0">
                <a:solidFill>
                  <a:prstClr val="white"/>
                </a:solidFill>
                <a:latin typeface="Comic Sans MS" panose="030F0702030302020204" pitchFamily="66" charset="0"/>
                <a:ea typeface="Times New Roman" panose="02020603050405020304" pitchFamily="18" charset="0"/>
              </a:rPr>
              <a:t>The children will have a set of high frequency words to practise at home. Some of these words are decodable which means they can be sounded out. Whereas some of the words are </a:t>
            </a:r>
            <a:r>
              <a:rPr lang="en-GB" sz="1350" dirty="0">
                <a:solidFill>
                  <a:srgbClr val="FF0000"/>
                </a:solidFill>
                <a:latin typeface="Comic Sans MS" panose="030F0702030302020204" pitchFamily="66" charset="0"/>
                <a:ea typeface="Times New Roman" panose="02020603050405020304" pitchFamily="18" charset="0"/>
              </a:rPr>
              <a:t>red words </a:t>
            </a:r>
            <a:r>
              <a:rPr lang="en-GB" sz="1350" dirty="0">
                <a:solidFill>
                  <a:prstClr val="white"/>
                </a:solidFill>
                <a:latin typeface="Comic Sans MS" panose="030F0702030302020204" pitchFamily="66" charset="0"/>
                <a:ea typeface="Times New Roman" panose="02020603050405020304" pitchFamily="18" charset="0"/>
              </a:rPr>
              <a:t>which means you cannot use your sounds to read the words and the children have to learn them. They will bring home a set of words that they will need to learn, there are 3 words in each set. They will receive a new set of words once they are able to sight read these words. This means being able to recognise the words correctly without sounding them out. </a:t>
            </a:r>
          </a:p>
          <a:p>
            <a:pPr defTabSz="685800"/>
            <a:endParaRPr lang="en-GB" sz="1350" dirty="0">
              <a:solidFill>
                <a:prstClr val="white"/>
              </a:solidFill>
              <a:latin typeface="Comic Sans MS" panose="030F0702030302020204" pitchFamily="66" charset="0"/>
              <a:ea typeface="Times New Roman" panose="02020603050405020304" pitchFamily="18" charset="0"/>
            </a:endParaRPr>
          </a:p>
          <a:p>
            <a:pPr defTabSz="685800"/>
            <a:r>
              <a:rPr lang="en-GB" sz="1350" dirty="0">
                <a:solidFill>
                  <a:prstClr val="white"/>
                </a:solidFill>
                <a:latin typeface="Comic Sans MS" panose="030F0702030302020204" pitchFamily="66" charset="0"/>
                <a:ea typeface="Times New Roman" panose="02020603050405020304" pitchFamily="18" charset="0"/>
              </a:rPr>
              <a:t>The most effective way to learn new words is to read them regularly and for a short amount of time.  Choose just a few words and focus on them until your child knows them really well. Once your child has learnt these words fluently, they will be given a new set of words to learn as well as recapping their previous set.</a:t>
            </a:r>
            <a:endParaRPr lang="en-GB" sz="1500" dirty="0">
              <a:solidFill>
                <a:prstClr val="white"/>
              </a:solidFill>
              <a:latin typeface="Times New Roman" panose="02020603050405020304" pitchFamily="18" charset="0"/>
              <a:ea typeface="Times New Roman" panose="02020603050405020304" pitchFamily="18" charset="0"/>
            </a:endParaRPr>
          </a:p>
        </p:txBody>
      </p:sp>
      <p:sp>
        <p:nvSpPr>
          <p:cNvPr id="13" name="Rectangle 12"/>
          <p:cNvSpPr/>
          <p:nvPr/>
        </p:nvSpPr>
        <p:spPr>
          <a:xfrm>
            <a:off x="294142" y="4516395"/>
            <a:ext cx="3834245" cy="553998"/>
          </a:xfrm>
          <a:prstGeom prst="rect">
            <a:avLst/>
          </a:prstGeom>
        </p:spPr>
        <p:txBody>
          <a:bodyPr wrap="square">
            <a:spAutoFit/>
          </a:bodyPr>
          <a:lstStyle/>
          <a:p>
            <a:pPr defTabSz="685800"/>
            <a:r>
              <a:rPr lang="en-GB" sz="1500" dirty="0">
                <a:solidFill>
                  <a:prstClr val="white"/>
                </a:solidFill>
                <a:latin typeface="Comic Sans MS" panose="030F0702030302020204" pitchFamily="66" charset="0"/>
                <a:ea typeface="Times New Roman" panose="02020603050405020304" pitchFamily="18" charset="0"/>
              </a:rPr>
              <a:t>They should then know all of these words by the end of Reception. </a:t>
            </a:r>
          </a:p>
        </p:txBody>
      </p:sp>
    </p:spTree>
    <p:extLst>
      <p:ext uri="{BB962C8B-B14F-4D97-AF65-F5344CB8AC3E}">
        <p14:creationId xmlns:p14="http://schemas.microsoft.com/office/powerpoint/2010/main" val="16560642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53865" y="1738543"/>
            <a:ext cx="7886700" cy="563135"/>
          </a:xfrm>
        </p:spPr>
        <p:txBody>
          <a:bodyPr>
            <a:noAutofit/>
          </a:bodyPr>
          <a:lstStyle/>
          <a:p>
            <a:pPr algn="ctr"/>
            <a:r>
              <a:rPr lang="en-GB" sz="3000" dirty="0" smtClean="0">
                <a:solidFill>
                  <a:schemeClr val="bg1"/>
                </a:solidFill>
                <a:latin typeface="Comic Sans MS" panose="030F0702030302020204" pitchFamily="66" charset="0"/>
              </a:rPr>
              <a:t>How you can help </a:t>
            </a:r>
            <a:r>
              <a:rPr lang="en-GB" sz="3000" dirty="0" smtClean="0">
                <a:solidFill>
                  <a:schemeClr val="bg1"/>
                </a:solidFill>
                <a:latin typeface="Comic Sans MS" panose="030F0702030302020204" pitchFamily="66" charset="0"/>
              </a:rPr>
              <a:t>at </a:t>
            </a:r>
            <a:r>
              <a:rPr lang="en-GB" sz="3000" dirty="0">
                <a:solidFill>
                  <a:schemeClr val="bg1"/>
                </a:solidFill>
                <a:latin typeface="Comic Sans MS" panose="030F0702030302020204" pitchFamily="66" charset="0"/>
              </a:rPr>
              <a:t>home </a:t>
            </a:r>
            <a:br>
              <a:rPr lang="en-GB" sz="3000" dirty="0">
                <a:solidFill>
                  <a:schemeClr val="bg1"/>
                </a:solidFill>
                <a:latin typeface="Comic Sans MS" panose="030F0702030302020204" pitchFamily="66" charset="0"/>
              </a:rPr>
            </a:br>
            <a:r>
              <a:rPr lang="en-GB" sz="3600" dirty="0">
                <a:latin typeface="SassoonCRInfant" panose="02010503020300020003" pitchFamily="2" charset="0"/>
              </a:rPr>
              <a:t/>
            </a:r>
            <a:br>
              <a:rPr lang="en-GB" sz="3600" dirty="0">
                <a:latin typeface="SassoonCRInfant" panose="02010503020300020003" pitchFamily="2" charset="0"/>
              </a:rPr>
            </a:br>
            <a:r>
              <a:rPr lang="en-GB" sz="3750" dirty="0">
                <a:solidFill>
                  <a:schemeClr val="bg1"/>
                </a:solidFill>
                <a:latin typeface="Comic Sans MS" panose="030F0702030302020204" pitchFamily="66" charset="0"/>
              </a:rPr>
              <a:t/>
            </a:r>
            <a:br>
              <a:rPr lang="en-GB" sz="3750" dirty="0">
                <a:solidFill>
                  <a:schemeClr val="bg1"/>
                </a:solidFill>
                <a:latin typeface="Comic Sans MS" panose="030F0702030302020204" pitchFamily="66" charset="0"/>
              </a:rPr>
            </a:br>
            <a:r>
              <a:rPr lang="en-GB" sz="2100" dirty="0">
                <a:latin typeface="Comic Sans MS" panose="030F0702030302020204" pitchFamily="66" charset="0"/>
              </a:rPr>
              <a:t/>
            </a:r>
            <a:br>
              <a:rPr lang="en-GB" sz="2100" dirty="0">
                <a:latin typeface="Comic Sans MS" panose="030F0702030302020204" pitchFamily="66" charset="0"/>
              </a:rPr>
            </a:br>
            <a:endParaRPr lang="en-GB" sz="2100" b="1" dirty="0">
              <a:solidFill>
                <a:schemeClr val="bg1"/>
              </a:solidFill>
              <a:latin typeface="Comic Sans MS" panose="030F0702030302020204" pitchFamily="66" charset="0"/>
            </a:endParaRPr>
          </a:p>
        </p:txBody>
      </p:sp>
      <p:sp>
        <p:nvSpPr>
          <p:cNvPr id="3" name="TextBox 2"/>
          <p:cNvSpPr txBox="1"/>
          <p:nvPr/>
        </p:nvSpPr>
        <p:spPr>
          <a:xfrm>
            <a:off x="226213" y="1562195"/>
            <a:ext cx="8917787" cy="4016484"/>
          </a:xfrm>
          <a:prstGeom prst="rect">
            <a:avLst/>
          </a:prstGeom>
          <a:noFill/>
        </p:spPr>
        <p:txBody>
          <a:bodyPr wrap="square" rtlCol="0">
            <a:spAutoFit/>
          </a:bodyPr>
          <a:lstStyle/>
          <a:p>
            <a:pPr marL="342900" indent="-342900" defTabSz="685800">
              <a:buFont typeface="Arial" panose="020B0604020202020204" pitchFamily="34" charset="0"/>
              <a:buChar char="•"/>
            </a:pPr>
            <a:r>
              <a:rPr lang="en-GB" sz="1350" dirty="0">
                <a:solidFill>
                  <a:prstClr val="white"/>
                </a:solidFill>
                <a:latin typeface="Comic Sans MS" panose="030F0702030302020204" pitchFamily="66" charset="0"/>
              </a:rPr>
              <a:t>Please</a:t>
            </a:r>
            <a:r>
              <a:rPr lang="en-GB" sz="1500" dirty="0">
                <a:solidFill>
                  <a:prstClr val="white"/>
                </a:solidFill>
                <a:latin typeface="Comic Sans MS" panose="030F0702030302020204" pitchFamily="66" charset="0"/>
              </a:rPr>
              <a:t> read daily with your child. This could be their school reading books or sharing books from home together. </a:t>
            </a:r>
          </a:p>
          <a:p>
            <a:pPr marL="342900" indent="-342900" defTabSz="685800">
              <a:buFont typeface="Arial" panose="020B0604020202020204" pitchFamily="34" charset="0"/>
              <a:buChar char="•"/>
            </a:pPr>
            <a:endParaRPr lang="en-GB" sz="1500" dirty="0">
              <a:solidFill>
                <a:prstClr val="white"/>
              </a:solidFill>
              <a:latin typeface="Comic Sans MS" panose="030F0702030302020204" pitchFamily="66" charset="0"/>
            </a:endParaRPr>
          </a:p>
          <a:p>
            <a:pPr marL="342900" indent="-342900" defTabSz="685800">
              <a:buFont typeface="Arial" panose="020B0604020202020204" pitchFamily="34" charset="0"/>
              <a:buChar char="•"/>
            </a:pPr>
            <a:r>
              <a:rPr lang="en-GB" sz="1500" dirty="0">
                <a:solidFill>
                  <a:prstClr val="white"/>
                </a:solidFill>
                <a:latin typeface="Comic Sans MS" panose="030F0702030302020204" pitchFamily="66" charset="0"/>
              </a:rPr>
              <a:t>Practise the high frequency word cards with your children so they are able to sight read these words. </a:t>
            </a:r>
          </a:p>
          <a:p>
            <a:pPr marL="342900" indent="-342900" defTabSz="685800">
              <a:buFont typeface="Arial" panose="020B0604020202020204" pitchFamily="34" charset="0"/>
              <a:buChar char="•"/>
            </a:pPr>
            <a:endParaRPr lang="en-GB" sz="1500" dirty="0">
              <a:solidFill>
                <a:prstClr val="white"/>
              </a:solidFill>
              <a:latin typeface="Comic Sans MS" panose="030F0702030302020204" pitchFamily="66" charset="0"/>
            </a:endParaRPr>
          </a:p>
          <a:p>
            <a:pPr marL="342900" indent="-342900" defTabSz="685800">
              <a:buFont typeface="Arial" panose="020B0604020202020204" pitchFamily="34" charset="0"/>
              <a:buChar char="•"/>
            </a:pPr>
            <a:r>
              <a:rPr lang="en-GB" sz="1500" dirty="0">
                <a:solidFill>
                  <a:prstClr val="white"/>
                </a:solidFill>
                <a:latin typeface="Comic Sans MS" panose="030F0702030302020204" pitchFamily="66" charset="0"/>
              </a:rPr>
              <a:t>Whilst we are learning a new sound a day, the children will come home with a sound sheet to practise identifying and writing the sounds. Please practise these with your child. </a:t>
            </a:r>
          </a:p>
          <a:p>
            <a:pPr marL="342900" indent="-342900" defTabSz="685800">
              <a:buFont typeface="Arial" panose="020B0604020202020204" pitchFamily="34" charset="0"/>
              <a:buChar char="•"/>
            </a:pPr>
            <a:endParaRPr lang="en-GB" sz="1500" dirty="0">
              <a:solidFill>
                <a:prstClr val="white"/>
              </a:solidFill>
              <a:latin typeface="Comic Sans MS" panose="030F0702030302020204" pitchFamily="66" charset="0"/>
            </a:endParaRPr>
          </a:p>
          <a:p>
            <a:pPr marL="342900" indent="-342900" defTabSz="685800">
              <a:buFont typeface="Arial" panose="020B0604020202020204" pitchFamily="34" charset="0"/>
              <a:buChar char="•"/>
            </a:pPr>
            <a:r>
              <a:rPr lang="en-GB" sz="1500" dirty="0">
                <a:solidFill>
                  <a:prstClr val="white"/>
                </a:solidFill>
                <a:latin typeface="Comic Sans MS" panose="030F0702030302020204" pitchFamily="66" charset="0"/>
              </a:rPr>
              <a:t>Once we have learnt all of the Set 1 sounds we will send home sound flashcards so you can practise identifying the sounds with your children. </a:t>
            </a:r>
          </a:p>
          <a:p>
            <a:pPr marL="342900" indent="-342900" defTabSz="685800">
              <a:buFont typeface="Arial" panose="020B0604020202020204" pitchFamily="34" charset="0"/>
              <a:buChar char="•"/>
            </a:pPr>
            <a:endParaRPr lang="en-GB" sz="1500" dirty="0">
              <a:solidFill>
                <a:prstClr val="white"/>
              </a:solidFill>
              <a:latin typeface="Comic Sans MS" panose="030F0702030302020204" pitchFamily="66" charset="0"/>
            </a:endParaRPr>
          </a:p>
          <a:p>
            <a:pPr marL="342900" indent="-342900" defTabSz="685800">
              <a:buFont typeface="Arial" panose="020B0604020202020204" pitchFamily="34" charset="0"/>
              <a:buChar char="•"/>
            </a:pPr>
            <a:r>
              <a:rPr lang="en-GB" sz="1500" dirty="0">
                <a:solidFill>
                  <a:prstClr val="white"/>
                </a:solidFill>
                <a:latin typeface="Comic Sans MS" panose="030F0702030302020204" pitchFamily="66" charset="0"/>
              </a:rPr>
              <a:t>The sound book – each week we send home a new sound which will contain a sound that we have learnt so far. For each sound, we are asking you to go on a sound hunt to see what the children can find that begins with the focus sound. This could be at home, on a walk or when they are out and about! Then, record what the children find for each sound either through sticking photographs or writing notes to explain what they have found.</a:t>
            </a:r>
            <a:endParaRPr lang="en-GB" dirty="0">
              <a:solidFill>
                <a:prstClr val="white"/>
              </a:solidFill>
              <a:latin typeface="Comic Sans MS" panose="030F0702030302020204" pitchFamily="66" charset="0"/>
            </a:endParaRPr>
          </a:p>
        </p:txBody>
      </p:sp>
    </p:spTree>
    <p:extLst>
      <p:ext uri="{BB962C8B-B14F-4D97-AF65-F5344CB8AC3E}">
        <p14:creationId xmlns:p14="http://schemas.microsoft.com/office/powerpoint/2010/main" val="34590046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53865" y="1738543"/>
            <a:ext cx="7886700" cy="563135"/>
          </a:xfrm>
        </p:spPr>
        <p:txBody>
          <a:bodyPr>
            <a:noAutofit/>
          </a:bodyPr>
          <a:lstStyle/>
          <a:p>
            <a:pPr algn="ctr"/>
            <a:r>
              <a:rPr lang="en-GB" sz="3000" dirty="0">
                <a:solidFill>
                  <a:schemeClr val="bg1"/>
                </a:solidFill>
                <a:latin typeface="Comic Sans MS" panose="030F0702030302020204" pitchFamily="66" charset="0"/>
              </a:rPr>
              <a:t>An example: </a:t>
            </a:r>
            <a:br>
              <a:rPr lang="en-GB" sz="3000" dirty="0">
                <a:solidFill>
                  <a:schemeClr val="bg1"/>
                </a:solidFill>
                <a:latin typeface="Comic Sans MS" panose="030F0702030302020204" pitchFamily="66" charset="0"/>
              </a:rPr>
            </a:br>
            <a:r>
              <a:rPr lang="en-GB" sz="3600" dirty="0">
                <a:latin typeface="SassoonCRInfant" panose="02010503020300020003" pitchFamily="2" charset="0"/>
              </a:rPr>
              <a:t/>
            </a:r>
            <a:br>
              <a:rPr lang="en-GB" sz="3600" dirty="0">
                <a:latin typeface="SassoonCRInfant" panose="02010503020300020003" pitchFamily="2" charset="0"/>
              </a:rPr>
            </a:br>
            <a:r>
              <a:rPr lang="en-GB" sz="3750" dirty="0">
                <a:solidFill>
                  <a:schemeClr val="bg1"/>
                </a:solidFill>
                <a:latin typeface="Comic Sans MS" panose="030F0702030302020204" pitchFamily="66" charset="0"/>
              </a:rPr>
              <a:t/>
            </a:r>
            <a:br>
              <a:rPr lang="en-GB" sz="3750" dirty="0">
                <a:solidFill>
                  <a:schemeClr val="bg1"/>
                </a:solidFill>
                <a:latin typeface="Comic Sans MS" panose="030F0702030302020204" pitchFamily="66" charset="0"/>
              </a:rPr>
            </a:br>
            <a:r>
              <a:rPr lang="en-GB" sz="2100" dirty="0">
                <a:latin typeface="Comic Sans MS" panose="030F0702030302020204" pitchFamily="66" charset="0"/>
              </a:rPr>
              <a:t/>
            </a:r>
            <a:br>
              <a:rPr lang="en-GB" sz="2100" dirty="0">
                <a:latin typeface="Comic Sans MS" panose="030F0702030302020204" pitchFamily="66" charset="0"/>
              </a:rPr>
            </a:br>
            <a:endParaRPr lang="en-GB" sz="2100" b="1" dirty="0">
              <a:solidFill>
                <a:schemeClr val="bg1"/>
              </a:solidFill>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1208050" y="1513185"/>
            <a:ext cx="3269630" cy="1684486"/>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90071" y="3240184"/>
            <a:ext cx="2261323" cy="1507548"/>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13828" r="14011"/>
          <a:stretch/>
        </p:blipFill>
        <p:spPr>
          <a:xfrm>
            <a:off x="228600" y="3932959"/>
            <a:ext cx="2047010" cy="1891145"/>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92316" y="4088287"/>
            <a:ext cx="2370730" cy="1580486"/>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15175" y="1234584"/>
            <a:ext cx="1511878" cy="1007918"/>
          </a:xfrm>
          <a:prstGeom prst="rect">
            <a:avLst/>
          </a:prstGeom>
        </p:spPr>
      </p:pic>
      <p:sp>
        <p:nvSpPr>
          <p:cNvPr id="10" name="Title 1"/>
          <p:cNvSpPr txBox="1">
            <a:spLocks/>
          </p:cNvSpPr>
          <p:nvPr/>
        </p:nvSpPr>
        <p:spPr>
          <a:xfrm>
            <a:off x="85921" y="3958944"/>
            <a:ext cx="3047533" cy="392921"/>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800"/>
            <a:r>
              <a:rPr lang="en-GB" sz="2100" dirty="0">
                <a:solidFill>
                  <a:prstClr val="white"/>
                </a:solidFill>
                <a:latin typeface="Comic Sans MS" panose="030F0702030302020204" pitchFamily="66" charset="0"/>
              </a:rPr>
              <a:t>I noticed that mouse begins with a ‘m’</a:t>
            </a:r>
            <a:r>
              <a:rPr lang="en-GB" sz="3600" dirty="0">
                <a:solidFill>
                  <a:prstClr val="black"/>
                </a:solidFill>
                <a:latin typeface="SassoonCRInfant" panose="02010503020300020003" pitchFamily="2" charset="0"/>
              </a:rPr>
              <a:t/>
            </a:r>
            <a:br>
              <a:rPr lang="en-GB" sz="3600" dirty="0">
                <a:solidFill>
                  <a:prstClr val="black"/>
                </a:solidFill>
                <a:latin typeface="SassoonCRInfant" panose="02010503020300020003" pitchFamily="2" charset="0"/>
              </a:rPr>
            </a:br>
            <a:r>
              <a:rPr lang="en-GB" sz="3750" dirty="0">
                <a:solidFill>
                  <a:prstClr val="white"/>
                </a:solidFill>
                <a:latin typeface="Comic Sans MS" panose="030F0702030302020204" pitchFamily="66" charset="0"/>
              </a:rPr>
              <a:t/>
            </a:r>
            <a:br>
              <a:rPr lang="en-GB" sz="3750" dirty="0">
                <a:solidFill>
                  <a:prstClr val="white"/>
                </a:solidFill>
                <a:latin typeface="Comic Sans MS" panose="030F0702030302020204" pitchFamily="66" charset="0"/>
              </a:rPr>
            </a:br>
            <a:r>
              <a:rPr lang="en-GB" sz="2100" dirty="0">
                <a:solidFill>
                  <a:prstClr val="black"/>
                </a:solidFill>
                <a:latin typeface="Comic Sans MS" panose="030F0702030302020204" pitchFamily="66" charset="0"/>
              </a:rPr>
              <a:t/>
            </a:r>
            <a:br>
              <a:rPr lang="en-GB" sz="2100" dirty="0">
                <a:solidFill>
                  <a:prstClr val="black"/>
                </a:solidFill>
                <a:latin typeface="Comic Sans MS" panose="030F0702030302020204" pitchFamily="66" charset="0"/>
              </a:rPr>
            </a:br>
            <a:endParaRPr lang="en-GB" sz="2100" b="1" dirty="0">
              <a:solidFill>
                <a:prstClr val="white"/>
              </a:solidFill>
              <a:latin typeface="Comic Sans MS" panose="030F0702030302020204" pitchFamily="66" charset="0"/>
            </a:endParaRPr>
          </a:p>
        </p:txBody>
      </p:sp>
      <p:sp>
        <p:nvSpPr>
          <p:cNvPr id="11" name="Title 1"/>
          <p:cNvSpPr txBox="1">
            <a:spLocks/>
          </p:cNvSpPr>
          <p:nvPr/>
        </p:nvSpPr>
        <p:spPr>
          <a:xfrm>
            <a:off x="2932782" y="4351864"/>
            <a:ext cx="3046535" cy="563135"/>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685800"/>
            <a:r>
              <a:rPr lang="en-GB" sz="1800" dirty="0">
                <a:solidFill>
                  <a:prstClr val="white"/>
                </a:solidFill>
                <a:latin typeface="Comic Sans MS" panose="030F0702030302020204" pitchFamily="66" charset="0"/>
              </a:rPr>
              <a:t>I found a m </a:t>
            </a:r>
            <a:r>
              <a:rPr lang="en-GB" sz="1800" dirty="0" err="1">
                <a:solidFill>
                  <a:prstClr val="white"/>
                </a:solidFill>
                <a:latin typeface="Comic Sans MS" panose="030F0702030302020204" pitchFamily="66" charset="0"/>
              </a:rPr>
              <a:t>m</a:t>
            </a:r>
            <a:r>
              <a:rPr lang="en-GB" sz="1800" dirty="0">
                <a:solidFill>
                  <a:prstClr val="white"/>
                </a:solidFill>
                <a:latin typeface="Comic Sans MS" panose="030F0702030302020204" pitchFamily="66" charset="0"/>
              </a:rPr>
              <a:t> </a:t>
            </a:r>
            <a:r>
              <a:rPr lang="en-GB" sz="1800" dirty="0" err="1">
                <a:solidFill>
                  <a:prstClr val="white"/>
                </a:solidFill>
                <a:latin typeface="Comic Sans MS" panose="030F0702030302020204" pitchFamily="66" charset="0"/>
              </a:rPr>
              <a:t>m</a:t>
            </a:r>
            <a:r>
              <a:rPr lang="en-GB" sz="1800" dirty="0">
                <a:solidFill>
                  <a:prstClr val="white"/>
                </a:solidFill>
                <a:latin typeface="Comic Sans MS" panose="030F0702030302020204" pitchFamily="66" charset="0"/>
              </a:rPr>
              <a:t> </a:t>
            </a:r>
          </a:p>
          <a:p>
            <a:pPr algn="ctr" defTabSz="685800"/>
            <a:r>
              <a:rPr lang="en-GB" sz="1800" dirty="0">
                <a:solidFill>
                  <a:prstClr val="white"/>
                </a:solidFill>
                <a:latin typeface="Comic Sans MS" panose="030F0702030302020204" pitchFamily="66" charset="0"/>
              </a:rPr>
              <a:t>microwave </a:t>
            </a:r>
            <a:r>
              <a:rPr lang="en-GB" sz="3000" dirty="0">
                <a:solidFill>
                  <a:prstClr val="white"/>
                </a:solidFill>
                <a:latin typeface="Comic Sans MS" panose="030F0702030302020204" pitchFamily="66" charset="0"/>
              </a:rPr>
              <a:t/>
            </a:r>
            <a:br>
              <a:rPr lang="en-GB" sz="3000" dirty="0">
                <a:solidFill>
                  <a:prstClr val="white"/>
                </a:solidFill>
                <a:latin typeface="Comic Sans MS" panose="030F0702030302020204" pitchFamily="66" charset="0"/>
              </a:rPr>
            </a:br>
            <a:r>
              <a:rPr lang="en-GB" sz="3600" dirty="0">
                <a:solidFill>
                  <a:prstClr val="black"/>
                </a:solidFill>
                <a:latin typeface="SassoonCRInfant" panose="02010503020300020003" pitchFamily="2" charset="0"/>
              </a:rPr>
              <a:t/>
            </a:r>
            <a:br>
              <a:rPr lang="en-GB" sz="3600" dirty="0">
                <a:solidFill>
                  <a:prstClr val="black"/>
                </a:solidFill>
                <a:latin typeface="SassoonCRInfant" panose="02010503020300020003" pitchFamily="2" charset="0"/>
              </a:rPr>
            </a:br>
            <a:r>
              <a:rPr lang="en-GB" sz="3750" dirty="0">
                <a:solidFill>
                  <a:prstClr val="white"/>
                </a:solidFill>
                <a:latin typeface="Comic Sans MS" panose="030F0702030302020204" pitchFamily="66" charset="0"/>
              </a:rPr>
              <a:t/>
            </a:r>
            <a:br>
              <a:rPr lang="en-GB" sz="3750" dirty="0">
                <a:solidFill>
                  <a:prstClr val="white"/>
                </a:solidFill>
                <a:latin typeface="Comic Sans MS" panose="030F0702030302020204" pitchFamily="66" charset="0"/>
              </a:rPr>
            </a:br>
            <a:r>
              <a:rPr lang="en-GB" sz="2100" dirty="0">
                <a:solidFill>
                  <a:prstClr val="black"/>
                </a:solidFill>
                <a:latin typeface="Comic Sans MS" panose="030F0702030302020204" pitchFamily="66" charset="0"/>
              </a:rPr>
              <a:t/>
            </a:r>
            <a:br>
              <a:rPr lang="en-GB" sz="2100" dirty="0">
                <a:solidFill>
                  <a:prstClr val="black"/>
                </a:solidFill>
                <a:latin typeface="Comic Sans MS" panose="030F0702030302020204" pitchFamily="66" charset="0"/>
              </a:rPr>
            </a:br>
            <a:endParaRPr lang="en-GB" sz="2100" b="1" dirty="0">
              <a:solidFill>
                <a:prstClr val="white"/>
              </a:solidFill>
              <a:latin typeface="Comic Sans MS" panose="030F0702030302020204" pitchFamily="66" charset="0"/>
            </a:endParaRPr>
          </a:p>
        </p:txBody>
      </p:sp>
      <p:sp>
        <p:nvSpPr>
          <p:cNvPr id="12" name="Title 1"/>
          <p:cNvSpPr txBox="1">
            <a:spLocks/>
          </p:cNvSpPr>
          <p:nvPr/>
        </p:nvSpPr>
        <p:spPr>
          <a:xfrm>
            <a:off x="6097465" y="3197671"/>
            <a:ext cx="3046535" cy="563135"/>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685800"/>
            <a:r>
              <a:rPr lang="en-GB" sz="1800" dirty="0">
                <a:solidFill>
                  <a:prstClr val="white"/>
                </a:solidFill>
                <a:latin typeface="Comic Sans MS" panose="030F0702030302020204" pitchFamily="66" charset="0"/>
              </a:rPr>
              <a:t>I saw the letter ‘m’ in the classroom</a:t>
            </a:r>
            <a:br>
              <a:rPr lang="en-GB" sz="1800" dirty="0">
                <a:solidFill>
                  <a:prstClr val="white"/>
                </a:solidFill>
                <a:latin typeface="Comic Sans MS" panose="030F0702030302020204" pitchFamily="66" charset="0"/>
              </a:rPr>
            </a:br>
            <a:r>
              <a:rPr lang="en-GB" sz="3600" dirty="0">
                <a:solidFill>
                  <a:prstClr val="black"/>
                </a:solidFill>
                <a:latin typeface="SassoonCRInfant" panose="02010503020300020003" pitchFamily="2" charset="0"/>
              </a:rPr>
              <a:t/>
            </a:r>
            <a:br>
              <a:rPr lang="en-GB" sz="3600" dirty="0">
                <a:solidFill>
                  <a:prstClr val="black"/>
                </a:solidFill>
                <a:latin typeface="SassoonCRInfant" panose="02010503020300020003" pitchFamily="2" charset="0"/>
              </a:rPr>
            </a:br>
            <a:r>
              <a:rPr lang="en-GB" sz="3750" dirty="0">
                <a:solidFill>
                  <a:prstClr val="white"/>
                </a:solidFill>
                <a:latin typeface="Comic Sans MS" panose="030F0702030302020204" pitchFamily="66" charset="0"/>
              </a:rPr>
              <a:t/>
            </a:r>
            <a:br>
              <a:rPr lang="en-GB" sz="3750" dirty="0">
                <a:solidFill>
                  <a:prstClr val="white"/>
                </a:solidFill>
                <a:latin typeface="Comic Sans MS" panose="030F0702030302020204" pitchFamily="66" charset="0"/>
              </a:rPr>
            </a:br>
            <a:r>
              <a:rPr lang="en-GB" sz="2100" dirty="0">
                <a:solidFill>
                  <a:prstClr val="black"/>
                </a:solidFill>
                <a:latin typeface="Comic Sans MS" panose="030F0702030302020204" pitchFamily="66" charset="0"/>
              </a:rPr>
              <a:t/>
            </a:r>
            <a:br>
              <a:rPr lang="en-GB" sz="2100" dirty="0">
                <a:solidFill>
                  <a:prstClr val="black"/>
                </a:solidFill>
                <a:latin typeface="Comic Sans MS" panose="030F0702030302020204" pitchFamily="66" charset="0"/>
              </a:rPr>
            </a:br>
            <a:endParaRPr lang="en-GB" sz="2100" b="1" dirty="0">
              <a:solidFill>
                <a:prstClr val="white"/>
              </a:solidFill>
              <a:latin typeface="Comic Sans MS" panose="030F0702030302020204" pitchFamily="66" charset="0"/>
            </a:endParaRPr>
          </a:p>
        </p:txBody>
      </p:sp>
      <p:sp>
        <p:nvSpPr>
          <p:cNvPr id="13" name="Title 1"/>
          <p:cNvSpPr txBox="1">
            <a:spLocks/>
          </p:cNvSpPr>
          <p:nvPr/>
        </p:nvSpPr>
        <p:spPr>
          <a:xfrm>
            <a:off x="6097464" y="5824104"/>
            <a:ext cx="3046535" cy="563135"/>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685800"/>
            <a:r>
              <a:rPr lang="en-GB" sz="1800" dirty="0">
                <a:solidFill>
                  <a:prstClr val="white"/>
                </a:solidFill>
                <a:latin typeface="Comic Sans MS" panose="030F0702030302020204" pitchFamily="66" charset="0"/>
              </a:rPr>
              <a:t>I used my sounds to sound out the word m-u-g</a:t>
            </a:r>
            <a:r>
              <a:rPr lang="en-GB" sz="3000" dirty="0">
                <a:solidFill>
                  <a:prstClr val="white"/>
                </a:solidFill>
                <a:latin typeface="Comic Sans MS" panose="030F0702030302020204" pitchFamily="66" charset="0"/>
              </a:rPr>
              <a:t/>
            </a:r>
            <a:br>
              <a:rPr lang="en-GB" sz="3000" dirty="0">
                <a:solidFill>
                  <a:prstClr val="white"/>
                </a:solidFill>
                <a:latin typeface="Comic Sans MS" panose="030F0702030302020204" pitchFamily="66" charset="0"/>
              </a:rPr>
            </a:br>
            <a:r>
              <a:rPr lang="en-GB" sz="3600" dirty="0">
                <a:solidFill>
                  <a:prstClr val="black"/>
                </a:solidFill>
                <a:latin typeface="SassoonCRInfant" panose="02010503020300020003" pitchFamily="2" charset="0"/>
              </a:rPr>
              <a:t/>
            </a:r>
            <a:br>
              <a:rPr lang="en-GB" sz="3600" dirty="0">
                <a:solidFill>
                  <a:prstClr val="black"/>
                </a:solidFill>
                <a:latin typeface="SassoonCRInfant" panose="02010503020300020003" pitchFamily="2" charset="0"/>
              </a:rPr>
            </a:br>
            <a:r>
              <a:rPr lang="en-GB" sz="3750" dirty="0">
                <a:solidFill>
                  <a:prstClr val="white"/>
                </a:solidFill>
                <a:latin typeface="Comic Sans MS" panose="030F0702030302020204" pitchFamily="66" charset="0"/>
              </a:rPr>
              <a:t/>
            </a:r>
            <a:br>
              <a:rPr lang="en-GB" sz="3750" dirty="0">
                <a:solidFill>
                  <a:prstClr val="white"/>
                </a:solidFill>
                <a:latin typeface="Comic Sans MS" panose="030F0702030302020204" pitchFamily="66" charset="0"/>
              </a:rPr>
            </a:br>
            <a:r>
              <a:rPr lang="en-GB" sz="2100" dirty="0">
                <a:solidFill>
                  <a:prstClr val="black"/>
                </a:solidFill>
                <a:latin typeface="Comic Sans MS" panose="030F0702030302020204" pitchFamily="66" charset="0"/>
              </a:rPr>
              <a:t/>
            </a:r>
            <a:br>
              <a:rPr lang="en-GB" sz="2100" dirty="0">
                <a:solidFill>
                  <a:prstClr val="black"/>
                </a:solidFill>
                <a:latin typeface="Comic Sans MS" panose="030F0702030302020204" pitchFamily="66" charset="0"/>
              </a:rPr>
            </a:br>
            <a:endParaRPr lang="en-GB" sz="2100" b="1" dirty="0">
              <a:solidFill>
                <a:prstClr val="white"/>
              </a:solidFill>
              <a:latin typeface="Comic Sans MS" panose="030F0702030302020204" pitchFamily="66" charset="0"/>
            </a:endParaRPr>
          </a:p>
        </p:txBody>
      </p:sp>
    </p:spTree>
    <p:extLst>
      <p:ext uri="{BB962C8B-B14F-4D97-AF65-F5344CB8AC3E}">
        <p14:creationId xmlns:p14="http://schemas.microsoft.com/office/powerpoint/2010/main" val="313140389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5558" y="1883615"/>
            <a:ext cx="7886700" cy="563135"/>
          </a:xfrm>
        </p:spPr>
        <p:txBody>
          <a:bodyPr>
            <a:noAutofit/>
          </a:bodyPr>
          <a:lstStyle/>
          <a:p>
            <a:pPr algn="ctr"/>
            <a:r>
              <a:rPr lang="en-GB" sz="3000" dirty="0">
                <a:solidFill>
                  <a:schemeClr val="bg1"/>
                </a:solidFill>
                <a:latin typeface="Comic Sans MS" panose="030F0702030302020204" pitchFamily="66" charset="0"/>
              </a:rPr>
              <a:t>Tapestry</a:t>
            </a:r>
            <a:br>
              <a:rPr lang="en-GB" sz="3000" dirty="0">
                <a:solidFill>
                  <a:schemeClr val="bg1"/>
                </a:solidFill>
                <a:latin typeface="Comic Sans MS" panose="030F0702030302020204" pitchFamily="66" charset="0"/>
              </a:rPr>
            </a:br>
            <a:r>
              <a:rPr lang="en-GB" sz="3600" dirty="0">
                <a:latin typeface="SassoonCRInfant" panose="02010503020300020003" pitchFamily="2" charset="0"/>
              </a:rPr>
              <a:t/>
            </a:r>
            <a:br>
              <a:rPr lang="en-GB" sz="3600" dirty="0">
                <a:latin typeface="SassoonCRInfant" panose="02010503020300020003" pitchFamily="2" charset="0"/>
              </a:rPr>
            </a:br>
            <a:r>
              <a:rPr lang="en-GB" sz="3750" dirty="0">
                <a:solidFill>
                  <a:schemeClr val="bg1"/>
                </a:solidFill>
                <a:latin typeface="Comic Sans MS" panose="030F0702030302020204" pitchFamily="66" charset="0"/>
              </a:rPr>
              <a:t/>
            </a:r>
            <a:br>
              <a:rPr lang="en-GB" sz="3750" dirty="0">
                <a:solidFill>
                  <a:schemeClr val="bg1"/>
                </a:solidFill>
                <a:latin typeface="Comic Sans MS" panose="030F0702030302020204" pitchFamily="66" charset="0"/>
              </a:rPr>
            </a:br>
            <a:r>
              <a:rPr lang="en-GB" sz="2100" dirty="0">
                <a:latin typeface="Comic Sans MS" panose="030F0702030302020204" pitchFamily="66" charset="0"/>
              </a:rPr>
              <a:t/>
            </a:r>
            <a:br>
              <a:rPr lang="en-GB" sz="2100" dirty="0">
                <a:latin typeface="Comic Sans MS" panose="030F0702030302020204" pitchFamily="66" charset="0"/>
              </a:rPr>
            </a:br>
            <a:endParaRPr lang="en-GB" sz="2100" b="1" dirty="0">
              <a:solidFill>
                <a:schemeClr val="bg1"/>
              </a:solidFill>
              <a:latin typeface="Comic Sans MS" panose="030F0702030302020204" pitchFamily="66" charset="0"/>
            </a:endParaRPr>
          </a:p>
        </p:txBody>
      </p:sp>
      <p:sp>
        <p:nvSpPr>
          <p:cNvPr id="3" name="TextBox 2"/>
          <p:cNvSpPr txBox="1"/>
          <p:nvPr/>
        </p:nvSpPr>
        <p:spPr>
          <a:xfrm>
            <a:off x="235195" y="2090662"/>
            <a:ext cx="6438167" cy="3000821"/>
          </a:xfrm>
          <a:prstGeom prst="rect">
            <a:avLst/>
          </a:prstGeom>
          <a:noFill/>
        </p:spPr>
        <p:txBody>
          <a:bodyPr wrap="square" rtlCol="0">
            <a:spAutoFit/>
          </a:bodyPr>
          <a:lstStyle/>
          <a:p>
            <a:pPr marL="342900" indent="-342900" defTabSz="685800">
              <a:buFont typeface="Arial" panose="020B0604020202020204" pitchFamily="34" charset="0"/>
              <a:buChar char="•"/>
            </a:pPr>
            <a:r>
              <a:rPr lang="en-GB" sz="2100" dirty="0">
                <a:solidFill>
                  <a:prstClr val="white"/>
                </a:solidFill>
                <a:latin typeface="Comic Sans MS" panose="030F0702030302020204" pitchFamily="66" charset="0"/>
              </a:rPr>
              <a:t>We are lucky to now be using an online Learning Journal to share your child's learning and observations. </a:t>
            </a:r>
          </a:p>
          <a:p>
            <a:pPr defTabSz="685800"/>
            <a:endParaRPr lang="en-GB" sz="2100" dirty="0">
              <a:solidFill>
                <a:prstClr val="white"/>
              </a:solidFill>
              <a:latin typeface="Comic Sans MS" panose="030F0702030302020204" pitchFamily="66" charset="0"/>
            </a:endParaRPr>
          </a:p>
          <a:p>
            <a:pPr marL="342900" indent="-342900" defTabSz="685800">
              <a:buFont typeface="Arial" panose="020B0604020202020204" pitchFamily="34" charset="0"/>
              <a:buChar char="•"/>
            </a:pPr>
            <a:r>
              <a:rPr lang="en-GB" sz="2100" dirty="0">
                <a:solidFill>
                  <a:prstClr val="white"/>
                </a:solidFill>
                <a:latin typeface="Comic Sans MS" panose="030F0702030302020204" pitchFamily="66" charset="0"/>
              </a:rPr>
              <a:t>This is a valuable tool in being able to track your child's progress. It also enables us to share with you what they have been doing at school.</a:t>
            </a:r>
          </a:p>
          <a:p>
            <a:pPr defTabSz="685800"/>
            <a:endParaRPr lang="en-US" sz="2100" dirty="0">
              <a:solidFill>
                <a:prstClr val="white"/>
              </a:solidFill>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4915374" y="1148159"/>
            <a:ext cx="3282980" cy="644708"/>
          </a:xfrm>
          <a:prstGeom prst="rect">
            <a:avLst/>
          </a:prstGeom>
        </p:spPr>
      </p:pic>
      <p:pic>
        <p:nvPicPr>
          <p:cNvPr id="10" name="Picture 9"/>
          <p:cNvPicPr>
            <a:picLocks noChangeAspect="1"/>
          </p:cNvPicPr>
          <p:nvPr/>
        </p:nvPicPr>
        <p:blipFill>
          <a:blip r:embed="rId3"/>
          <a:stretch>
            <a:fillRect/>
          </a:stretch>
        </p:blipFill>
        <p:spPr>
          <a:xfrm>
            <a:off x="6267056" y="2678903"/>
            <a:ext cx="2510805" cy="1989813"/>
          </a:xfrm>
          <a:prstGeom prst="rect">
            <a:avLst/>
          </a:prstGeom>
        </p:spPr>
      </p:pic>
    </p:spTree>
    <p:extLst>
      <p:ext uri="{BB962C8B-B14F-4D97-AF65-F5344CB8AC3E}">
        <p14:creationId xmlns:p14="http://schemas.microsoft.com/office/powerpoint/2010/main" val="11310869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83117"/>
            <a:ext cx="7772400" cy="1470025"/>
          </a:xfrm>
        </p:spPr>
        <p:txBody>
          <a:bodyPr/>
          <a:lstStyle/>
          <a:p>
            <a:r>
              <a:rPr lang="en-GB" dirty="0">
                <a:latin typeface="Comic Sans MS" panose="030F0702030302020204" pitchFamily="66" charset="0"/>
              </a:rPr>
              <a:t>Early Reading</a:t>
            </a:r>
          </a:p>
        </p:txBody>
      </p:sp>
      <p:pic>
        <p:nvPicPr>
          <p:cNvPr id="3074" name="Picture 2" descr="C:\Users\Stuart Oneon.STAFF-LT02\AppData\Local\Microsoft\Windows\Temporary Internet Files\Content.IE5\MQHGWTV1\MC900437990[1].wm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3039" y="2564904"/>
            <a:ext cx="2857921" cy="2723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9829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8904" y="332656"/>
            <a:ext cx="7427168" cy="634082"/>
          </a:xfrm>
        </p:spPr>
        <p:txBody>
          <a:bodyPr>
            <a:normAutofit/>
          </a:bodyPr>
          <a:lstStyle/>
          <a:p>
            <a:r>
              <a:rPr lang="en-GB" sz="3200" dirty="0">
                <a:latin typeface="Comic Sans MS" panose="030F0702030302020204" pitchFamily="66" charset="0"/>
              </a:rPr>
              <a:t>Why is reading so important?</a:t>
            </a:r>
          </a:p>
        </p:txBody>
      </p:sp>
      <p:sp>
        <p:nvSpPr>
          <p:cNvPr id="3" name="Rectangle 2"/>
          <p:cNvSpPr/>
          <p:nvPr/>
        </p:nvSpPr>
        <p:spPr>
          <a:xfrm>
            <a:off x="537757" y="1070167"/>
            <a:ext cx="8109461" cy="2154436"/>
          </a:xfrm>
          <a:prstGeom prst="rect">
            <a:avLst/>
          </a:prstGeom>
        </p:spPr>
        <p:txBody>
          <a:bodyPr wrap="square">
            <a:spAutoFit/>
          </a:bodyPr>
          <a:lstStyle/>
          <a:p>
            <a:r>
              <a:rPr lang="en-GB" dirty="0">
                <a:latin typeface="Comic Sans MS" panose="030F0702030302020204" pitchFamily="66" charset="0"/>
              </a:rPr>
              <a:t>Reading to/with children at age 4-5 every day has a significant positive effect on their reading skills and cognitive skills (i.e., language and literacy, numeracy and cognition) later in life. </a:t>
            </a:r>
          </a:p>
          <a:p>
            <a:endParaRPr lang="en-GB" sz="800" dirty="0">
              <a:latin typeface="Comic Sans MS" panose="030F0702030302020204" pitchFamily="66" charset="0"/>
            </a:endParaRPr>
          </a:p>
          <a:p>
            <a:r>
              <a:rPr lang="en-GB" dirty="0">
                <a:latin typeface="Comic Sans MS" panose="030F0702030302020204" pitchFamily="66" charset="0"/>
              </a:rPr>
              <a:t>Becoming a fluent, able reader will have an impact on everything in life – vocabulary, speech and language, understanding, comprehension, life skills, impacts everything else.  If you can read, you open doors to life chances in the future.</a:t>
            </a:r>
          </a:p>
        </p:txBody>
      </p:sp>
      <p:pic>
        <p:nvPicPr>
          <p:cNvPr id="1026" name="Picture 2" descr="Image result for read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15815" y="2996952"/>
            <a:ext cx="3312368" cy="148655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EE3F6BEC-2AFF-4CB8-A543-0D4F63E228D0}"/>
              </a:ext>
            </a:extLst>
          </p:cNvPr>
          <p:cNvPicPr>
            <a:picLocks noChangeAspect="1"/>
          </p:cNvPicPr>
          <p:nvPr/>
        </p:nvPicPr>
        <p:blipFill>
          <a:blip r:embed="rId3"/>
          <a:stretch>
            <a:fillRect/>
          </a:stretch>
        </p:blipFill>
        <p:spPr>
          <a:xfrm>
            <a:off x="1555308" y="4586932"/>
            <a:ext cx="6033384" cy="2059714"/>
          </a:xfrm>
          <a:prstGeom prst="rect">
            <a:avLst/>
          </a:prstGeom>
        </p:spPr>
      </p:pic>
    </p:spTree>
    <p:extLst>
      <p:ext uri="{BB962C8B-B14F-4D97-AF65-F5344CB8AC3E}">
        <p14:creationId xmlns:p14="http://schemas.microsoft.com/office/powerpoint/2010/main" val="3177171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570186"/>
          </a:xfrm>
        </p:spPr>
        <p:txBody>
          <a:bodyPr>
            <a:normAutofit/>
          </a:bodyPr>
          <a:lstStyle/>
          <a:p>
            <a:r>
              <a:rPr lang="en-GB" dirty="0">
                <a:latin typeface="Comic Sans MS" panose="030F0702030302020204" pitchFamily="66" charset="0"/>
              </a:rPr>
              <a:t>How do we teach reading here at Harcourt?</a:t>
            </a:r>
          </a:p>
        </p:txBody>
      </p:sp>
      <p:pic>
        <p:nvPicPr>
          <p:cNvPr id="1026" name="Picture 2" descr="Read Write Inc. Phonics - Ruth Miskin Phonics Training">
            <a:extLst>
              <a:ext uri="{FF2B5EF4-FFF2-40B4-BE49-F238E27FC236}">
                <a16:creationId xmlns:a16="http://schemas.microsoft.com/office/drawing/2014/main" id="{A72C3671-E799-4D8E-B601-D2FB9FF358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071979"/>
            <a:ext cx="4383458" cy="133337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E4385AC-0B4D-40F3-84FB-D6ECF2175DD8}"/>
              </a:ext>
            </a:extLst>
          </p:cNvPr>
          <p:cNvSpPr txBox="1"/>
          <p:nvPr/>
        </p:nvSpPr>
        <p:spPr>
          <a:xfrm>
            <a:off x="5389634" y="2071979"/>
            <a:ext cx="3178696" cy="3477875"/>
          </a:xfrm>
          <a:prstGeom prst="rect">
            <a:avLst/>
          </a:prstGeom>
          <a:noFill/>
        </p:spPr>
        <p:txBody>
          <a:bodyPr wrap="square" rtlCol="0">
            <a:spAutoFit/>
          </a:bodyPr>
          <a:lstStyle/>
          <a:p>
            <a:pPr marL="285750" indent="-285750">
              <a:buFontTx/>
              <a:buChar char="-"/>
            </a:pPr>
            <a:r>
              <a:rPr lang="en-GB" sz="2000" dirty="0">
                <a:latin typeface="Comic Sans MS" panose="030F0702030302020204" pitchFamily="66" charset="0"/>
              </a:rPr>
              <a:t>Daily phonics sessions (whole class and then streamed)</a:t>
            </a:r>
          </a:p>
          <a:p>
            <a:pPr marL="285750" indent="-285750">
              <a:buFontTx/>
              <a:buChar char="-"/>
            </a:pPr>
            <a:r>
              <a:rPr lang="en-GB" sz="2000" dirty="0">
                <a:latin typeface="Comic Sans MS" panose="030F0702030302020204" pitchFamily="66" charset="0"/>
              </a:rPr>
              <a:t>Phonics games and opportunities in class and outside area</a:t>
            </a:r>
          </a:p>
          <a:p>
            <a:pPr marL="285750" indent="-285750">
              <a:buFontTx/>
              <a:buChar char="-"/>
            </a:pPr>
            <a:r>
              <a:rPr lang="en-GB" sz="2000" dirty="0">
                <a:latin typeface="Comic Sans MS" panose="030F0702030302020204" pitchFamily="66" charset="0"/>
              </a:rPr>
              <a:t>Worksheets home</a:t>
            </a:r>
          </a:p>
          <a:p>
            <a:pPr marL="285750" indent="-285750">
              <a:buFontTx/>
              <a:buChar char="-"/>
            </a:pPr>
            <a:r>
              <a:rPr lang="en-GB" sz="2000" dirty="0">
                <a:latin typeface="Comic Sans MS" panose="030F0702030302020204" pitchFamily="66" charset="0"/>
              </a:rPr>
              <a:t>RWI books home and changed twice a week</a:t>
            </a:r>
          </a:p>
          <a:p>
            <a:pPr marL="285750" indent="-285750">
              <a:buFontTx/>
              <a:buChar char="-"/>
            </a:pPr>
            <a:r>
              <a:rPr lang="en-GB" sz="2000" dirty="0">
                <a:latin typeface="Comic Sans MS" panose="030F0702030302020204" pitchFamily="66" charset="0"/>
              </a:rPr>
              <a:t>Library books </a:t>
            </a:r>
            <a:r>
              <a:rPr lang="en-GB" sz="2000" dirty="0" smtClean="0">
                <a:latin typeface="Comic Sans MS" panose="030F0702030302020204" pitchFamily="66" charset="0"/>
              </a:rPr>
              <a:t>home</a:t>
            </a:r>
            <a:endParaRPr lang="en-GB" sz="2000" dirty="0">
              <a:latin typeface="Comic Sans MS" panose="030F0702030302020204" pitchFamily="66" charset="0"/>
            </a:endParaRPr>
          </a:p>
          <a:p>
            <a:pPr marL="285750" indent="-285750">
              <a:buFontTx/>
              <a:buChar char="-"/>
            </a:pPr>
            <a:r>
              <a:rPr lang="en-GB" sz="2000" dirty="0">
                <a:latin typeface="Comic Sans MS" panose="030F0702030302020204" pitchFamily="66" charset="0"/>
              </a:rPr>
              <a:t>Termly assessments</a:t>
            </a:r>
            <a:endParaRPr lang="en-GB" dirty="0"/>
          </a:p>
        </p:txBody>
      </p:sp>
      <p:pic>
        <p:nvPicPr>
          <p:cNvPr id="1028" name="Picture 4" descr="Read Write Inc. Phonics Book Bag Books Pink Set 3 Storybooks Mixed Pack of  10 B for sale online | eBay">
            <a:extLst>
              <a:ext uri="{FF2B5EF4-FFF2-40B4-BE49-F238E27FC236}">
                <a16:creationId xmlns:a16="http://schemas.microsoft.com/office/drawing/2014/main" id="{5D932FFD-0B82-4F34-9AC2-5F918F6DD5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6313" y="3819699"/>
            <a:ext cx="3409936" cy="2386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3992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3528" y="188640"/>
            <a:ext cx="8064896" cy="6740307"/>
          </a:xfrm>
          <a:prstGeom prst="rect">
            <a:avLst/>
          </a:prstGeom>
          <a:noFill/>
        </p:spPr>
        <p:txBody>
          <a:bodyPr wrap="square" rtlCol="0">
            <a:spAutoFit/>
          </a:bodyPr>
          <a:lstStyle/>
          <a:p>
            <a:pPr algn="ctr"/>
            <a:r>
              <a:rPr lang="en-GB" dirty="0">
                <a:latin typeface="Comic Sans MS" panose="030F0702030302020204" pitchFamily="66" charset="0"/>
              </a:rPr>
              <a:t>‘Reading’ with very young children.</a:t>
            </a:r>
          </a:p>
          <a:p>
            <a:endParaRPr lang="en-GB" dirty="0">
              <a:latin typeface="Comic Sans MS" panose="030F0702030302020204" pitchFamily="66" charset="0"/>
            </a:endParaRPr>
          </a:p>
          <a:p>
            <a:pPr marL="285750" indent="-285750">
              <a:buFont typeface="Arial" charset="0"/>
              <a:buChar char="•"/>
            </a:pPr>
            <a:r>
              <a:rPr lang="en-GB" dirty="0">
                <a:latin typeface="Comic Sans MS" panose="030F0702030302020204" pitchFamily="66" charset="0"/>
              </a:rPr>
              <a:t>Getting your child to spot letters they recognise (such as the first letter of their name) in words.</a:t>
            </a:r>
          </a:p>
          <a:p>
            <a:pPr marL="285750" indent="-285750">
              <a:buFont typeface="Arial" charset="0"/>
              <a:buChar char="•"/>
            </a:pPr>
            <a:endParaRPr lang="en-GB" dirty="0">
              <a:latin typeface="Comic Sans MS" panose="030F0702030302020204" pitchFamily="66" charset="0"/>
            </a:endParaRPr>
          </a:p>
          <a:p>
            <a:pPr marL="285750" indent="-285750">
              <a:buFont typeface="Arial" charset="0"/>
              <a:buChar char="•"/>
            </a:pPr>
            <a:r>
              <a:rPr lang="en-GB" dirty="0">
                <a:latin typeface="Comic Sans MS" panose="030F0702030302020204" pitchFamily="66" charset="0"/>
              </a:rPr>
              <a:t> Encouraging your child to read the words on food packets when you are unpacking shopping or cooking.</a:t>
            </a:r>
          </a:p>
          <a:p>
            <a:pPr marL="285750" indent="-285750">
              <a:buFont typeface="Arial" charset="0"/>
              <a:buChar char="•"/>
            </a:pPr>
            <a:endParaRPr lang="en-GB" dirty="0">
              <a:latin typeface="Comic Sans MS" panose="030F0702030302020204" pitchFamily="66" charset="0"/>
            </a:endParaRPr>
          </a:p>
          <a:p>
            <a:pPr marL="285750" indent="-285750">
              <a:buFont typeface="Arial" charset="0"/>
              <a:buChar char="•"/>
            </a:pPr>
            <a:r>
              <a:rPr lang="en-GB" dirty="0">
                <a:latin typeface="Comic Sans MS" panose="030F0702030302020204" pitchFamily="66" charset="0"/>
              </a:rPr>
              <a:t>Singing nursery rhymes and songs together.</a:t>
            </a:r>
          </a:p>
          <a:p>
            <a:pPr marL="285750" indent="-285750">
              <a:buFont typeface="Arial" charset="0"/>
              <a:buChar char="•"/>
            </a:pPr>
            <a:endParaRPr lang="en-GB" dirty="0">
              <a:latin typeface="Comic Sans MS" panose="030F0702030302020204" pitchFamily="66" charset="0"/>
            </a:endParaRPr>
          </a:p>
          <a:p>
            <a:pPr marL="285750" indent="-285750">
              <a:buFont typeface="Arial" charset="0"/>
              <a:buChar char="•"/>
            </a:pPr>
            <a:r>
              <a:rPr lang="en-GB" dirty="0">
                <a:latin typeface="Comic Sans MS" panose="030F0702030302020204" pitchFamily="66" charset="0"/>
              </a:rPr>
              <a:t>Putting books in your child’s toy box</a:t>
            </a:r>
          </a:p>
          <a:p>
            <a:pPr marL="285750" indent="-285750">
              <a:buFont typeface="Arial" charset="0"/>
              <a:buChar char="•"/>
            </a:pPr>
            <a:endParaRPr lang="en-GB" dirty="0">
              <a:latin typeface="Comic Sans MS" panose="030F0702030302020204" pitchFamily="66" charset="0"/>
            </a:endParaRPr>
          </a:p>
          <a:p>
            <a:pPr marL="285750" indent="-285750">
              <a:buFont typeface="Arial" charset="0"/>
              <a:buChar char="•"/>
            </a:pPr>
            <a:r>
              <a:rPr lang="en-GB" dirty="0">
                <a:latin typeface="Comic Sans MS" panose="030F0702030302020204" pitchFamily="66" charset="0"/>
              </a:rPr>
              <a:t>Labelling familiar objects around the house with post-it notes or signs</a:t>
            </a:r>
          </a:p>
          <a:p>
            <a:r>
              <a:rPr lang="en-GB" dirty="0">
                <a:latin typeface="Comic Sans MS" panose="030F0702030302020204" pitchFamily="66" charset="0"/>
              </a:rPr>
              <a:t> </a:t>
            </a:r>
          </a:p>
          <a:p>
            <a:pPr marL="285750" indent="-285750">
              <a:buFont typeface="Arial" charset="0"/>
              <a:buChar char="•"/>
            </a:pPr>
            <a:r>
              <a:rPr lang="en-GB" dirty="0">
                <a:latin typeface="Comic Sans MS" panose="030F0702030302020204" pitchFamily="66" charset="0"/>
              </a:rPr>
              <a:t>Reading to your child their favourite books, over and over again.</a:t>
            </a:r>
          </a:p>
          <a:p>
            <a:pPr marL="285750" indent="-285750">
              <a:buFont typeface="Arial" charset="0"/>
              <a:buChar char="•"/>
            </a:pPr>
            <a:endParaRPr lang="en-GB" dirty="0">
              <a:latin typeface="Comic Sans MS" panose="030F0702030302020204" pitchFamily="66" charset="0"/>
            </a:endParaRPr>
          </a:p>
          <a:p>
            <a:pPr marL="285750" indent="-285750">
              <a:buFont typeface="Arial" charset="0"/>
              <a:buChar char="•"/>
            </a:pPr>
            <a:r>
              <a:rPr lang="en-GB" dirty="0">
                <a:latin typeface="Comic Sans MS" panose="030F0702030302020204" pitchFamily="66" charset="0"/>
              </a:rPr>
              <a:t>Buying books as a present.</a:t>
            </a:r>
          </a:p>
          <a:p>
            <a:pPr marL="285750" indent="-285750">
              <a:buFont typeface="Arial" charset="0"/>
              <a:buChar char="•"/>
            </a:pPr>
            <a:endParaRPr lang="en-GB" dirty="0">
              <a:latin typeface="Comic Sans MS" panose="030F0702030302020204" pitchFamily="66" charset="0"/>
            </a:endParaRPr>
          </a:p>
          <a:p>
            <a:pPr marL="285750" indent="-285750">
              <a:buFont typeface="Arial" charset="0"/>
              <a:buChar char="•"/>
            </a:pPr>
            <a:r>
              <a:rPr lang="en-GB" dirty="0">
                <a:latin typeface="Comic Sans MS" panose="030F0702030302020204" pitchFamily="66" charset="0"/>
              </a:rPr>
              <a:t>Your child acting out stories about the books they read, this could be with their toys or as plays for the family.</a:t>
            </a:r>
          </a:p>
          <a:p>
            <a:pPr marL="285750" indent="-285750">
              <a:buFont typeface="Arial" charset="0"/>
              <a:buChar char="•"/>
            </a:pPr>
            <a:endParaRPr lang="en-GB" dirty="0">
              <a:latin typeface="Comic Sans MS" panose="030F0702030302020204" pitchFamily="66" charset="0"/>
            </a:endParaRPr>
          </a:p>
          <a:p>
            <a:pPr marL="285750" indent="-285750">
              <a:buFont typeface="Arial" charset="0"/>
              <a:buChar char="•"/>
            </a:pPr>
            <a:r>
              <a:rPr lang="en-GB" dirty="0">
                <a:latin typeface="Comic Sans MS" panose="030F0702030302020204" pitchFamily="66" charset="0"/>
              </a:rPr>
              <a:t>Listening to audio CDs / E-books.</a:t>
            </a:r>
          </a:p>
          <a:p>
            <a:pPr marL="285750" indent="-285750">
              <a:buFont typeface="Arial" charset="0"/>
              <a:buChar char="•"/>
            </a:pPr>
            <a:endParaRPr lang="en-GB" dirty="0">
              <a:latin typeface="Comic Sans MS" panose="030F0702030302020204" pitchFamily="66" charset="0"/>
            </a:endParaRPr>
          </a:p>
          <a:p>
            <a:endParaRPr lang="en-GB" dirty="0"/>
          </a:p>
        </p:txBody>
      </p:sp>
      <p:pic>
        <p:nvPicPr>
          <p:cNvPr id="2050" name="Picture 2" descr="C:\Users\Stuart Oneon.STAFF-LT02\AppData\Local\Microsoft\Windows\Temporary Internet Files\Content.IE5\WD4E4RES\MC90023291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44408" y="5229200"/>
            <a:ext cx="821248" cy="1412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512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Top Tips</a:t>
            </a:r>
          </a:p>
        </p:txBody>
      </p:sp>
      <p:sp>
        <p:nvSpPr>
          <p:cNvPr id="3" name="Content Placeholder 2"/>
          <p:cNvSpPr>
            <a:spLocks noGrp="1"/>
          </p:cNvSpPr>
          <p:nvPr>
            <p:ph idx="1"/>
          </p:nvPr>
        </p:nvSpPr>
        <p:spPr>
          <a:xfrm>
            <a:off x="251520" y="1417638"/>
            <a:ext cx="8229600" cy="5264938"/>
          </a:xfrm>
        </p:spPr>
        <p:txBody>
          <a:bodyPr/>
          <a:lstStyle/>
          <a:p>
            <a:r>
              <a:rPr lang="en-GB" dirty="0">
                <a:latin typeface="Comic Sans MS" panose="030F0702030302020204" pitchFamily="66" charset="0"/>
              </a:rPr>
              <a:t>1  Choose a quiet time</a:t>
            </a:r>
          </a:p>
          <a:p>
            <a:endParaRPr lang="en-GB" dirty="0">
              <a:latin typeface="Comic Sans MS" panose="030F0702030302020204" pitchFamily="66" charset="0"/>
            </a:endParaRPr>
          </a:p>
          <a:p>
            <a:r>
              <a:rPr lang="en-GB" dirty="0">
                <a:latin typeface="Comic Sans MS" panose="030F0702030302020204" pitchFamily="66" charset="0"/>
              </a:rPr>
              <a:t>2 Make reading enjoyable</a:t>
            </a:r>
          </a:p>
          <a:p>
            <a:endParaRPr lang="en-GB" dirty="0">
              <a:latin typeface="Comic Sans MS" panose="030F0702030302020204" pitchFamily="66" charset="0"/>
            </a:endParaRPr>
          </a:p>
          <a:p>
            <a:r>
              <a:rPr lang="en-GB" dirty="0">
                <a:latin typeface="Comic Sans MS" panose="030F0702030302020204" pitchFamily="66" charset="0"/>
              </a:rPr>
              <a:t>3 Maintain the flow</a:t>
            </a:r>
          </a:p>
          <a:p>
            <a:endParaRPr lang="en-GB" dirty="0">
              <a:latin typeface="Comic Sans MS" panose="030F0702030302020204" pitchFamily="66" charset="0"/>
            </a:endParaRPr>
          </a:p>
          <a:p>
            <a:r>
              <a:rPr lang="en-GB" dirty="0">
                <a:latin typeface="Comic Sans MS" panose="030F0702030302020204" pitchFamily="66" charset="0"/>
              </a:rPr>
              <a:t>4 Positive praise</a:t>
            </a:r>
          </a:p>
          <a:p>
            <a:endParaRPr lang="en-GB" dirty="0">
              <a:latin typeface="Comic Sans MS" panose="030F0702030302020204" pitchFamily="66" charset="0"/>
            </a:endParaRPr>
          </a:p>
          <a:p>
            <a:r>
              <a:rPr lang="en-GB" dirty="0">
                <a:latin typeface="Comic Sans MS" panose="030F0702030302020204" pitchFamily="66" charset="0"/>
              </a:rPr>
              <a:t>5 Make reading part of the family.</a:t>
            </a:r>
          </a:p>
        </p:txBody>
      </p:sp>
      <p:pic>
        <p:nvPicPr>
          <p:cNvPr id="14" name="Picture 13" descr="Image result for quiet"/>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92080" y="1417638"/>
            <a:ext cx="581025" cy="621030"/>
          </a:xfrm>
          <a:prstGeom prst="rect">
            <a:avLst/>
          </a:prstGeom>
          <a:noFill/>
          <a:ln>
            <a:noFill/>
          </a:ln>
        </p:spPr>
      </p:pic>
      <p:pic>
        <p:nvPicPr>
          <p:cNvPr id="15" name="Picture 14" descr="Related image"/>
          <p:cNvPicPr/>
          <p:nvPr/>
        </p:nvPicPr>
        <p:blipFill>
          <a:blip r:embed="rId3">
            <a:extLst>
              <a:ext uri="{28A0092B-C50C-407E-A947-70E740481C1C}">
                <a14:useLocalDpi xmlns:a14="http://schemas.microsoft.com/office/drawing/2010/main" val="0"/>
              </a:ext>
            </a:extLst>
          </a:blip>
          <a:srcRect/>
          <a:stretch>
            <a:fillRect/>
          </a:stretch>
        </p:blipFill>
        <p:spPr bwMode="auto">
          <a:xfrm>
            <a:off x="5873105" y="2524816"/>
            <a:ext cx="1162050" cy="720090"/>
          </a:xfrm>
          <a:prstGeom prst="rect">
            <a:avLst/>
          </a:prstGeom>
          <a:noFill/>
          <a:ln>
            <a:noFill/>
          </a:ln>
        </p:spPr>
      </p:pic>
      <p:pic>
        <p:nvPicPr>
          <p:cNvPr id="16" name="Picture 15" descr="Related image"/>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2000" y="3807219"/>
            <a:ext cx="485775" cy="485775"/>
          </a:xfrm>
          <a:prstGeom prst="rect">
            <a:avLst/>
          </a:prstGeom>
          <a:noFill/>
          <a:ln>
            <a:noFill/>
          </a:ln>
        </p:spPr>
      </p:pic>
      <p:pic>
        <p:nvPicPr>
          <p:cNvPr id="17" name="Picture 16" descr="Image result for positive clipart"/>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52875" y="4898505"/>
            <a:ext cx="619125" cy="589280"/>
          </a:xfrm>
          <a:prstGeom prst="rect">
            <a:avLst/>
          </a:prstGeom>
          <a:noFill/>
          <a:ln>
            <a:noFill/>
          </a:ln>
        </p:spPr>
      </p:pic>
      <p:pic>
        <p:nvPicPr>
          <p:cNvPr id="18" name="Picture 17" descr="Image result for reading family clipart"/>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81875" y="5805264"/>
            <a:ext cx="1304925" cy="671195"/>
          </a:xfrm>
          <a:prstGeom prst="rect">
            <a:avLst/>
          </a:prstGeom>
          <a:noFill/>
          <a:ln>
            <a:noFill/>
          </a:ln>
        </p:spPr>
      </p:pic>
    </p:spTree>
    <p:extLst>
      <p:ext uri="{BB962C8B-B14F-4D97-AF65-F5344CB8AC3E}">
        <p14:creationId xmlns:p14="http://schemas.microsoft.com/office/powerpoint/2010/main" val="540386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529</TotalTime>
  <Words>1357</Words>
  <Application>Microsoft Office PowerPoint</Application>
  <PresentationFormat>On-screen Show (4:3)</PresentationFormat>
  <Paragraphs>117</Paragraphs>
  <Slides>17</Slides>
  <Notes>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17</vt:i4>
      </vt:variant>
    </vt:vector>
  </HeadingPairs>
  <TitlesOfParts>
    <vt:vector size="27" baseType="lpstr">
      <vt:lpstr>Arial</vt:lpstr>
      <vt:lpstr>Calibri</vt:lpstr>
      <vt:lpstr>Calibri Light</vt:lpstr>
      <vt:lpstr>Comic Sans MS</vt:lpstr>
      <vt:lpstr>Roboto</vt:lpstr>
      <vt:lpstr>SassoonCRInfant</vt:lpstr>
      <vt:lpstr>Symbol</vt:lpstr>
      <vt:lpstr>Times New Roman</vt:lpstr>
      <vt:lpstr>Office Theme</vt:lpstr>
      <vt:lpstr>1_Office Theme</vt:lpstr>
      <vt:lpstr>Welcome to Harcourt Primary School  Believe Achieve Respect</vt:lpstr>
      <vt:lpstr>EYFS  …  </vt:lpstr>
      <vt:lpstr>EYFS  …  </vt:lpstr>
      <vt:lpstr>EYFS – Reading Early Learning Goal    </vt:lpstr>
      <vt:lpstr>We have daily phonics lessons each morning. We follow the RWI phonics programme. Initially we start by learning the initial ‘Set 1’ sounds.   After we start to learn more sounds, we begin to focus on teaching the children how to blend the sounds together to read simple CVC words such as ‘mat'. This may start by hearing the sounds blended together by an adult to then independently blending sounds to read words.  </vt:lpstr>
      <vt:lpstr>Example of phonics activities:  </vt:lpstr>
      <vt:lpstr>Reading in the Early Years Curriculum  </vt:lpstr>
      <vt:lpstr>Reading in the Early Years Curriculum  </vt:lpstr>
      <vt:lpstr>High Frequency Words  </vt:lpstr>
      <vt:lpstr>How you can help at home     </vt:lpstr>
      <vt:lpstr>An example:     </vt:lpstr>
      <vt:lpstr>Tapestry    </vt:lpstr>
      <vt:lpstr>Early Reading</vt:lpstr>
      <vt:lpstr>Why is reading so important?</vt:lpstr>
      <vt:lpstr>How do we teach reading here at Harcourt?</vt:lpstr>
      <vt:lpstr>PowerPoint Presentation</vt:lpstr>
      <vt:lpstr>Top Tips</vt:lpstr>
    </vt:vector>
  </TitlesOfParts>
  <Company>EIS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Ways you can help.</dc:title>
  <dc:creator>Stuart Oneon</dc:creator>
  <cp:lastModifiedBy>RichardsE</cp:lastModifiedBy>
  <cp:revision>28</cp:revision>
  <cp:lastPrinted>2021-09-26T11:54:46Z</cp:lastPrinted>
  <dcterms:created xsi:type="dcterms:W3CDTF">2014-10-22T21:38:08Z</dcterms:created>
  <dcterms:modified xsi:type="dcterms:W3CDTF">2023-10-16T15:58:15Z</dcterms:modified>
</cp:coreProperties>
</file>