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56" r:id="rId3"/>
    <p:sldId id="257" r:id="rId4"/>
    <p:sldId id="265" r:id="rId5"/>
    <p:sldId id="288" r:id="rId6"/>
    <p:sldId id="266" r:id="rId7"/>
    <p:sldId id="270" r:id="rId8"/>
    <p:sldId id="276" r:id="rId9"/>
    <p:sldId id="267" r:id="rId10"/>
    <p:sldId id="287" r:id="rId11"/>
    <p:sldId id="268" r:id="rId12"/>
    <p:sldId id="286" r:id="rId13"/>
    <p:sldId id="281" r:id="rId14"/>
    <p:sldId id="282" r:id="rId15"/>
    <p:sldId id="278" r:id="rId16"/>
    <p:sldId id="277" r:id="rId17"/>
    <p:sldId id="271" r:id="rId18"/>
    <p:sldId id="283" r:id="rId19"/>
    <p:sldId id="284" r:id="rId20"/>
    <p:sldId id="272" r:id="rId21"/>
    <p:sldId id="273" r:id="rId22"/>
    <p:sldId id="285" r:id="rId23"/>
    <p:sldId id="279" r:id="rId24"/>
    <p:sldId id="280" r:id="rId25"/>
    <p:sldId id="26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9" d="100"/>
          <a:sy n="79" d="100"/>
        </p:scale>
        <p:origin x="186"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357864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361998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4212228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979301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062574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41827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4176199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147983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1908049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2089915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EFEEF48-A4A9-49A6-AEA4-A5369D8BADEB}" type="datetimeFigureOut">
              <a:rPr lang="en-GB" smtClean="0"/>
              <a:t>23/06/2022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BA56E78-BC9E-4056-8110-5464A1173089}" type="slidenum">
              <a:rPr lang="en-GB" smtClean="0"/>
              <a:t>‹#›</a:t>
            </a:fld>
            <a:endParaRPr lang="en-GB" dirty="0"/>
          </a:p>
        </p:txBody>
      </p:sp>
    </p:spTree>
    <p:extLst>
      <p:ext uri="{BB962C8B-B14F-4D97-AF65-F5344CB8AC3E}">
        <p14:creationId xmlns:p14="http://schemas.microsoft.com/office/powerpoint/2010/main" val="3184007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FEEF48-A4A9-49A6-AEA4-A5369D8BADEB}" type="datetimeFigureOut">
              <a:rPr lang="en-GB" smtClean="0"/>
              <a:t>23/06/2022</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A56E78-BC9E-4056-8110-5464A1173089}" type="slidenum">
              <a:rPr lang="en-GB" smtClean="0"/>
              <a:t>‹#›</a:t>
            </a:fld>
            <a:endParaRPr lang="en-GB" dirty="0"/>
          </a:p>
        </p:txBody>
      </p:sp>
    </p:spTree>
    <p:extLst>
      <p:ext uri="{BB962C8B-B14F-4D97-AF65-F5344CB8AC3E}">
        <p14:creationId xmlns:p14="http://schemas.microsoft.com/office/powerpoint/2010/main" val="2984033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00699"/>
          </a:xfrm>
          <a:prstGeom prst="rect">
            <a:avLst/>
          </a:prstGeom>
        </p:spPr>
      </p:pic>
    </p:spTree>
    <p:extLst>
      <p:ext uri="{BB962C8B-B14F-4D97-AF65-F5344CB8AC3E}">
        <p14:creationId xmlns:p14="http://schemas.microsoft.com/office/powerpoint/2010/main" val="2963170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01931" y="721105"/>
            <a:ext cx="9144000" cy="2387600"/>
          </a:xfrm>
        </p:spPr>
        <p:txBody>
          <a:bodyPr>
            <a:normAutofit fontScale="90000"/>
          </a:bodyPr>
          <a:lstStyle/>
          <a:p>
            <a:r>
              <a:rPr lang="en-GB" b="1" dirty="0" smtClean="0">
                <a:solidFill>
                  <a:schemeClr val="bg1"/>
                </a:solidFill>
              </a:rPr>
              <a:t>Welcome to Harcourt Primary School</a:t>
            </a:r>
            <a:br>
              <a:rPr lang="en-GB" b="1" dirty="0" smtClean="0">
                <a:solidFill>
                  <a:schemeClr val="bg1"/>
                </a:solidFill>
              </a:rPr>
            </a:br>
            <a:r>
              <a:rPr lang="en-GB" b="1" dirty="0" smtClean="0">
                <a:solidFill>
                  <a:schemeClr val="bg1"/>
                </a:solidFill>
              </a:rPr>
              <a:t/>
            </a:r>
            <a:br>
              <a:rPr lang="en-GB" b="1" dirty="0" smtClean="0">
                <a:solidFill>
                  <a:schemeClr val="bg1"/>
                </a:solidFill>
              </a:rPr>
            </a:br>
            <a:r>
              <a:rPr lang="en-GB" sz="4000" b="1" dirty="0" smtClean="0">
                <a:solidFill>
                  <a:schemeClr val="bg1"/>
                </a:solidFill>
              </a:rPr>
              <a:t>Believe	Achieve	Respect</a:t>
            </a:r>
            <a:endParaRPr lang="en-GB" sz="4000" b="1" dirty="0">
              <a:solidFill>
                <a:schemeClr val="bg1"/>
              </a:solidFill>
            </a:endParaRPr>
          </a:p>
        </p:txBody>
      </p:sp>
      <p:sp>
        <p:nvSpPr>
          <p:cNvPr id="3" name="Subtitle 2"/>
          <p:cNvSpPr>
            <a:spLocks noGrp="1"/>
          </p:cNvSpPr>
          <p:nvPr>
            <p:ph type="subTitle" idx="1"/>
          </p:nvPr>
        </p:nvSpPr>
        <p:spPr>
          <a:xfrm>
            <a:off x="178526" y="3655293"/>
            <a:ext cx="9144000" cy="1655762"/>
          </a:xfrm>
        </p:spPr>
        <p:txBody>
          <a:bodyPr>
            <a:normAutofit/>
          </a:bodyPr>
          <a:lstStyle/>
          <a:p>
            <a:r>
              <a:rPr lang="en-GB" sz="2800" dirty="0" smtClean="0">
                <a:solidFill>
                  <a:schemeClr val="bg1"/>
                </a:solidFill>
              </a:rPr>
              <a:t>Parent Workshop</a:t>
            </a:r>
          </a:p>
          <a:p>
            <a:endParaRPr lang="en-GB" sz="2800" dirty="0">
              <a:solidFill>
                <a:schemeClr val="bg1"/>
              </a:solidFill>
            </a:endParaRPr>
          </a:p>
          <a:p>
            <a:r>
              <a:rPr lang="en-GB" sz="2800" dirty="0" smtClean="0">
                <a:solidFill>
                  <a:schemeClr val="bg1"/>
                </a:solidFill>
              </a:rPr>
              <a:t>23</a:t>
            </a:r>
            <a:r>
              <a:rPr lang="en-GB" sz="2800" baseline="30000" dirty="0" smtClean="0">
                <a:solidFill>
                  <a:schemeClr val="bg1"/>
                </a:solidFill>
              </a:rPr>
              <a:t>rd</a:t>
            </a:r>
            <a:r>
              <a:rPr lang="en-GB" sz="2800" dirty="0" smtClean="0">
                <a:solidFill>
                  <a:schemeClr val="bg1"/>
                </a:solidFill>
              </a:rPr>
              <a:t> June 2022</a:t>
            </a:r>
            <a:endParaRPr lang="en-GB" sz="2800" dirty="0">
              <a:solidFill>
                <a:schemeClr val="bg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39089" y="3456153"/>
            <a:ext cx="2532021" cy="2465078"/>
          </a:xfrm>
          <a:prstGeom prst="rect">
            <a:avLst/>
          </a:prstGeom>
        </p:spPr>
      </p:pic>
    </p:spTree>
    <p:extLst>
      <p:ext uri="{BB962C8B-B14F-4D97-AF65-F5344CB8AC3E}">
        <p14:creationId xmlns:p14="http://schemas.microsoft.com/office/powerpoint/2010/main" val="3305201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MEET THE TEAM</a:t>
            </a:r>
            <a:endParaRPr lang="en-GB" dirty="0">
              <a:solidFill>
                <a:schemeClr val="bg1"/>
              </a:solidFill>
            </a:endParaRPr>
          </a:p>
        </p:txBody>
      </p:sp>
      <p:sp>
        <p:nvSpPr>
          <p:cNvPr id="4" name="TextBox 3"/>
          <p:cNvSpPr txBox="1"/>
          <p:nvPr/>
        </p:nvSpPr>
        <p:spPr>
          <a:xfrm>
            <a:off x="548053" y="1348800"/>
            <a:ext cx="10480431" cy="4524315"/>
          </a:xfrm>
          <a:prstGeom prst="rect">
            <a:avLst/>
          </a:prstGeom>
          <a:solidFill>
            <a:srgbClr val="7030A0"/>
          </a:solidFill>
        </p:spPr>
        <p:txBody>
          <a:bodyPr wrap="square" rtlCol="0">
            <a:spAutoFit/>
          </a:bodyPr>
          <a:lstStyle/>
          <a:p>
            <a:r>
              <a:rPr lang="en-GB" sz="3200" dirty="0" smtClean="0">
                <a:solidFill>
                  <a:schemeClr val="bg1"/>
                </a:solidFill>
              </a:rPr>
              <a:t>Anthony Silk – Headteacher</a:t>
            </a:r>
          </a:p>
          <a:p>
            <a:r>
              <a:rPr lang="en-GB" sz="3200" dirty="0" smtClean="0">
                <a:solidFill>
                  <a:schemeClr val="bg1"/>
                </a:solidFill>
              </a:rPr>
              <a:t>Emma Richards – Deputy Headteacher &amp; KS1 Leader</a:t>
            </a:r>
          </a:p>
          <a:p>
            <a:r>
              <a:rPr lang="en-GB" sz="3200" dirty="0" smtClean="0">
                <a:solidFill>
                  <a:schemeClr val="bg1"/>
                </a:solidFill>
              </a:rPr>
              <a:t>Tanya O’Connor – Special Education Needs Co-Ordinator</a:t>
            </a:r>
          </a:p>
          <a:p>
            <a:r>
              <a:rPr lang="en-GB" sz="3200" dirty="0" smtClean="0">
                <a:solidFill>
                  <a:schemeClr val="bg1"/>
                </a:solidFill>
              </a:rPr>
              <a:t>Amelia Ticehurst – Class Teacher</a:t>
            </a:r>
          </a:p>
          <a:p>
            <a:r>
              <a:rPr lang="en-GB" sz="3200" dirty="0" smtClean="0">
                <a:solidFill>
                  <a:schemeClr val="bg1"/>
                </a:solidFill>
              </a:rPr>
              <a:t>Clair Howard – Reading Lead</a:t>
            </a:r>
          </a:p>
          <a:p>
            <a:r>
              <a:rPr lang="en-GB" sz="3200" dirty="0" smtClean="0">
                <a:solidFill>
                  <a:schemeClr val="bg1"/>
                </a:solidFill>
              </a:rPr>
              <a:t>Amy Scott – Family Support </a:t>
            </a:r>
          </a:p>
          <a:p>
            <a:r>
              <a:rPr lang="en-GB" sz="3200" dirty="0" smtClean="0">
                <a:solidFill>
                  <a:schemeClr val="bg1"/>
                </a:solidFill>
              </a:rPr>
              <a:t>Claire </a:t>
            </a:r>
            <a:r>
              <a:rPr lang="en-GB" sz="3200" dirty="0" smtClean="0">
                <a:solidFill>
                  <a:schemeClr val="bg1"/>
                </a:solidFill>
              </a:rPr>
              <a:t>Balfour – Teaching assistant</a:t>
            </a:r>
          </a:p>
          <a:p>
            <a:endParaRPr lang="en-GB" sz="3200" dirty="0">
              <a:solidFill>
                <a:schemeClr val="bg1"/>
              </a:solidFill>
            </a:endParaRPr>
          </a:p>
          <a:p>
            <a:endParaRPr lang="en-GB" sz="3200" dirty="0" smtClean="0">
              <a:solidFill>
                <a:schemeClr val="bg1"/>
              </a:solidFill>
            </a:endParaRPr>
          </a:p>
        </p:txBody>
      </p:sp>
      <p:pic>
        <p:nvPicPr>
          <p:cNvPr id="1026" name="Picture 2" descr="slid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7817" y="3096834"/>
            <a:ext cx="3590872" cy="2226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5821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0615" y="-140677"/>
            <a:ext cx="10515600" cy="1325563"/>
          </a:xfrm>
        </p:spPr>
        <p:txBody>
          <a:bodyPr/>
          <a:lstStyle/>
          <a:p>
            <a:r>
              <a:rPr lang="en-GB" dirty="0" smtClean="0">
                <a:solidFill>
                  <a:schemeClr val="bg1"/>
                </a:solidFill>
              </a:rPr>
              <a:t>Working in Partnership</a:t>
            </a:r>
            <a:endParaRPr lang="en-GB" dirty="0">
              <a:solidFill>
                <a:schemeClr val="bg1"/>
              </a:solidFill>
            </a:endParaRPr>
          </a:p>
        </p:txBody>
      </p:sp>
      <p:sp>
        <p:nvSpPr>
          <p:cNvPr id="4" name="TextBox 3"/>
          <p:cNvSpPr txBox="1"/>
          <p:nvPr/>
        </p:nvSpPr>
        <p:spPr>
          <a:xfrm>
            <a:off x="820615" y="856357"/>
            <a:ext cx="10480431" cy="6001643"/>
          </a:xfrm>
          <a:prstGeom prst="rect">
            <a:avLst/>
          </a:prstGeom>
          <a:solidFill>
            <a:srgbClr val="7030A0"/>
          </a:solidFill>
        </p:spPr>
        <p:txBody>
          <a:bodyPr wrap="square" rtlCol="0">
            <a:spAutoFit/>
          </a:bodyPr>
          <a:lstStyle/>
          <a:p>
            <a:r>
              <a:rPr lang="en-GB" sz="3200" dirty="0" smtClean="0">
                <a:solidFill>
                  <a:schemeClr val="bg1"/>
                </a:solidFill>
              </a:rPr>
              <a:t>Harcourt Primary are committed to working in partnership with the families of our pupils.</a:t>
            </a:r>
          </a:p>
          <a:p>
            <a:endParaRPr lang="en-GB" sz="3200" dirty="0">
              <a:solidFill>
                <a:schemeClr val="bg1"/>
              </a:solidFill>
            </a:endParaRPr>
          </a:p>
          <a:p>
            <a:r>
              <a:rPr lang="en-GB" sz="3200" dirty="0" smtClean="0">
                <a:solidFill>
                  <a:schemeClr val="bg1"/>
                </a:solidFill>
              </a:rPr>
              <a:t>We believe that communication is key.</a:t>
            </a:r>
          </a:p>
          <a:p>
            <a:r>
              <a:rPr lang="en-GB" sz="3200" dirty="0" smtClean="0">
                <a:solidFill>
                  <a:schemeClr val="bg1"/>
                </a:solidFill>
              </a:rPr>
              <a:t>School Gate</a:t>
            </a:r>
          </a:p>
          <a:p>
            <a:r>
              <a:rPr lang="en-GB" sz="3200" dirty="0" smtClean="0">
                <a:solidFill>
                  <a:schemeClr val="bg1"/>
                </a:solidFill>
              </a:rPr>
              <a:t>Handover at KS1 Entrance</a:t>
            </a:r>
          </a:p>
          <a:p>
            <a:r>
              <a:rPr lang="en-GB" sz="3200" dirty="0" smtClean="0">
                <a:solidFill>
                  <a:schemeClr val="bg1"/>
                </a:solidFill>
              </a:rPr>
              <a:t>Telephone the School</a:t>
            </a:r>
          </a:p>
          <a:p>
            <a:r>
              <a:rPr lang="en-GB" sz="3200" dirty="0" smtClean="0">
                <a:solidFill>
                  <a:schemeClr val="bg1"/>
                </a:solidFill>
              </a:rPr>
              <a:t>Facebook</a:t>
            </a:r>
          </a:p>
          <a:p>
            <a:r>
              <a:rPr lang="en-GB" sz="3200" dirty="0" smtClean="0">
                <a:solidFill>
                  <a:schemeClr val="bg1"/>
                </a:solidFill>
              </a:rPr>
              <a:t>School Website</a:t>
            </a:r>
          </a:p>
          <a:p>
            <a:r>
              <a:rPr lang="en-GB" sz="3200" dirty="0" smtClean="0">
                <a:solidFill>
                  <a:schemeClr val="bg1"/>
                </a:solidFill>
              </a:rPr>
              <a:t>Parent Mail</a:t>
            </a:r>
          </a:p>
          <a:p>
            <a:r>
              <a:rPr lang="en-GB" sz="3200" dirty="0" smtClean="0">
                <a:solidFill>
                  <a:schemeClr val="bg1"/>
                </a:solidFill>
              </a:rPr>
              <a:t>Class email account – </a:t>
            </a:r>
            <a:r>
              <a:rPr lang="en-GB" sz="3200" b="1" dirty="0" smtClean="0">
                <a:solidFill>
                  <a:schemeClr val="bg1"/>
                </a:solidFill>
              </a:rPr>
              <a:t>acorns@harcourt.kent.sch.uk</a:t>
            </a:r>
          </a:p>
          <a:p>
            <a:r>
              <a:rPr lang="en-GB" sz="3200" dirty="0" smtClean="0">
                <a:solidFill>
                  <a:schemeClr val="bg1"/>
                </a:solidFill>
              </a:rPr>
              <a:t>Tapestry</a:t>
            </a:r>
          </a:p>
        </p:txBody>
      </p:sp>
      <p:pic>
        <p:nvPicPr>
          <p:cNvPr id="3" name="Picture 2"/>
          <p:cNvPicPr>
            <a:picLocks noChangeAspect="1"/>
          </p:cNvPicPr>
          <p:nvPr/>
        </p:nvPicPr>
        <p:blipFill>
          <a:blip r:embed="rId2"/>
          <a:stretch>
            <a:fillRect/>
          </a:stretch>
        </p:blipFill>
        <p:spPr>
          <a:xfrm>
            <a:off x="6863769" y="3034281"/>
            <a:ext cx="4821653" cy="2366775"/>
          </a:xfrm>
          <a:prstGeom prst="rect">
            <a:avLst/>
          </a:prstGeom>
        </p:spPr>
      </p:pic>
    </p:spTree>
    <p:extLst>
      <p:ext uri="{BB962C8B-B14F-4D97-AF65-F5344CB8AC3E}">
        <p14:creationId xmlns:p14="http://schemas.microsoft.com/office/powerpoint/2010/main" val="1937785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65108"/>
            <a:ext cx="11919438" cy="7017306"/>
          </a:xfrm>
          <a:prstGeom prst="rect">
            <a:avLst/>
          </a:prstGeom>
          <a:solidFill>
            <a:srgbClr val="7030A0"/>
          </a:solidFill>
        </p:spPr>
        <p:txBody>
          <a:bodyPr wrap="square" rtlCol="0">
            <a:spAutoFit/>
          </a:bodyPr>
          <a:lstStyle/>
          <a:p>
            <a:pPr algn="ctr"/>
            <a:r>
              <a:rPr lang="en-GB" sz="2800" b="1" dirty="0" smtClean="0">
                <a:solidFill>
                  <a:schemeClr val="bg1"/>
                </a:solidFill>
              </a:rPr>
              <a:t>Starting </a:t>
            </a:r>
            <a:r>
              <a:rPr lang="en-GB" sz="2800" b="1" dirty="0">
                <a:solidFill>
                  <a:schemeClr val="bg1"/>
                </a:solidFill>
              </a:rPr>
              <a:t>the School Year</a:t>
            </a:r>
          </a:p>
          <a:p>
            <a:r>
              <a:rPr lang="en-GB" sz="2800" b="1" dirty="0" smtClean="0">
                <a:solidFill>
                  <a:schemeClr val="bg1"/>
                </a:solidFill>
              </a:rPr>
              <a:t>Drop-off</a:t>
            </a:r>
          </a:p>
          <a:p>
            <a:r>
              <a:rPr lang="en-GB" dirty="0" smtClean="0">
                <a:solidFill>
                  <a:schemeClr val="bg1"/>
                </a:solidFill>
              </a:rPr>
              <a:t>First day of term for Reception is </a:t>
            </a:r>
            <a:r>
              <a:rPr lang="en-GB" b="1" dirty="0" smtClean="0">
                <a:solidFill>
                  <a:schemeClr val="bg1"/>
                </a:solidFill>
              </a:rPr>
              <a:t>Tuesday </a:t>
            </a:r>
            <a:r>
              <a:rPr lang="en-GB" b="1" dirty="0">
                <a:solidFill>
                  <a:schemeClr val="bg1"/>
                </a:solidFill>
              </a:rPr>
              <a:t>6th September </a:t>
            </a:r>
            <a:r>
              <a:rPr lang="en-GB" dirty="0">
                <a:solidFill>
                  <a:schemeClr val="bg1"/>
                </a:solidFill>
              </a:rPr>
              <a:t>at </a:t>
            </a:r>
            <a:r>
              <a:rPr lang="en-GB" b="1" dirty="0" smtClean="0">
                <a:solidFill>
                  <a:schemeClr val="bg1"/>
                </a:solidFill>
              </a:rPr>
              <a:t>9.00am</a:t>
            </a:r>
            <a:r>
              <a:rPr lang="en-GB" dirty="0" smtClean="0">
                <a:solidFill>
                  <a:schemeClr val="bg1"/>
                </a:solidFill>
              </a:rPr>
              <a:t>. Please bring your child across the Key Stage 1 playground and to the gate of the Reception class outdoor area. You are welcome to take lots of photos in </a:t>
            </a:r>
          </a:p>
          <a:p>
            <a:r>
              <a:rPr lang="en-GB" dirty="0" smtClean="0">
                <a:solidFill>
                  <a:schemeClr val="bg1"/>
                </a:solidFill>
              </a:rPr>
              <a:t>For all subsequent days, the school gates will open at </a:t>
            </a:r>
            <a:r>
              <a:rPr lang="en-GB" b="1" dirty="0" smtClean="0">
                <a:solidFill>
                  <a:schemeClr val="bg1"/>
                </a:solidFill>
              </a:rPr>
              <a:t>8.40am</a:t>
            </a:r>
            <a:r>
              <a:rPr lang="en-GB" dirty="0" smtClean="0">
                <a:solidFill>
                  <a:schemeClr val="bg1"/>
                </a:solidFill>
              </a:rPr>
              <a:t> and close at </a:t>
            </a:r>
            <a:r>
              <a:rPr lang="en-GB" b="1" dirty="0" smtClean="0">
                <a:solidFill>
                  <a:schemeClr val="bg1"/>
                </a:solidFill>
              </a:rPr>
              <a:t>8.50am</a:t>
            </a:r>
            <a:r>
              <a:rPr lang="en-GB" dirty="0" smtClean="0">
                <a:solidFill>
                  <a:schemeClr val="bg1"/>
                </a:solidFill>
              </a:rPr>
              <a:t>. Please make sure that your child in school by </a:t>
            </a:r>
            <a:r>
              <a:rPr lang="en-GB" b="1" dirty="0" smtClean="0">
                <a:solidFill>
                  <a:schemeClr val="bg1"/>
                </a:solidFill>
              </a:rPr>
              <a:t>8.50am</a:t>
            </a:r>
            <a:r>
              <a:rPr lang="en-GB" dirty="0" smtClean="0">
                <a:solidFill>
                  <a:schemeClr val="bg1"/>
                </a:solidFill>
              </a:rPr>
              <a:t> in time for the register.</a:t>
            </a:r>
          </a:p>
          <a:p>
            <a:r>
              <a:rPr lang="en-GB" dirty="0" smtClean="0">
                <a:solidFill>
                  <a:schemeClr val="bg1"/>
                </a:solidFill>
              </a:rPr>
              <a:t>From term 2 onwards, we will ask parents to drop their child at the KS1 gate so they can walk in independently</a:t>
            </a:r>
            <a:r>
              <a:rPr lang="en-GB" sz="2000" dirty="0" smtClean="0">
                <a:solidFill>
                  <a:schemeClr val="bg1"/>
                </a:solidFill>
              </a:rPr>
              <a:t>.</a:t>
            </a:r>
          </a:p>
          <a:p>
            <a:r>
              <a:rPr lang="en-GB" sz="2800" b="1" dirty="0" smtClean="0">
                <a:solidFill>
                  <a:schemeClr val="bg1"/>
                </a:solidFill>
              </a:rPr>
              <a:t>Pick-up </a:t>
            </a:r>
          </a:p>
          <a:p>
            <a:r>
              <a:rPr lang="en-GB" dirty="0" smtClean="0">
                <a:solidFill>
                  <a:schemeClr val="bg1"/>
                </a:solidFill>
              </a:rPr>
              <a:t>We open the school gates at 3.10pm every afternoon. Please come into the Key stage 1 playground and collect your child from the gate of the Reception class outdoor area. Children will be dismissed at </a:t>
            </a:r>
            <a:r>
              <a:rPr lang="en-GB" b="1" dirty="0" smtClean="0">
                <a:solidFill>
                  <a:schemeClr val="bg1"/>
                </a:solidFill>
              </a:rPr>
              <a:t>3.15pm</a:t>
            </a:r>
            <a:r>
              <a:rPr lang="en-GB" dirty="0" smtClean="0">
                <a:solidFill>
                  <a:schemeClr val="bg1"/>
                </a:solidFill>
              </a:rPr>
              <a:t>.</a:t>
            </a:r>
          </a:p>
          <a:p>
            <a:endParaRPr lang="en-GB" dirty="0" smtClean="0">
              <a:solidFill>
                <a:schemeClr val="bg1"/>
              </a:solidFill>
            </a:endParaRPr>
          </a:p>
          <a:p>
            <a:r>
              <a:rPr lang="en-GB" sz="2800" b="1" dirty="0" smtClean="0">
                <a:solidFill>
                  <a:schemeClr val="bg1"/>
                </a:solidFill>
              </a:rPr>
              <a:t>Part time</a:t>
            </a:r>
          </a:p>
          <a:p>
            <a:r>
              <a:rPr lang="en-GB" dirty="0">
                <a:solidFill>
                  <a:schemeClr val="bg1"/>
                </a:solidFill>
              </a:rPr>
              <a:t>For the first four weeks you have the option for your child to start full time, or if you would prefer then they can attend for mornings only. Children attending for the morning would be collected at </a:t>
            </a:r>
            <a:r>
              <a:rPr lang="en-GB" b="1" dirty="0" smtClean="0">
                <a:solidFill>
                  <a:schemeClr val="bg1"/>
                </a:solidFill>
              </a:rPr>
              <a:t>1.15pm</a:t>
            </a:r>
            <a:r>
              <a:rPr lang="en-GB" dirty="0" smtClean="0">
                <a:solidFill>
                  <a:schemeClr val="bg1"/>
                </a:solidFill>
              </a:rPr>
              <a:t> </a:t>
            </a:r>
            <a:r>
              <a:rPr lang="en-GB" dirty="0">
                <a:solidFill>
                  <a:schemeClr val="bg1"/>
                </a:solidFill>
              </a:rPr>
              <a:t>after lunch. </a:t>
            </a:r>
          </a:p>
          <a:p>
            <a:r>
              <a:rPr lang="en-GB" dirty="0">
                <a:solidFill>
                  <a:schemeClr val="bg1"/>
                </a:solidFill>
              </a:rPr>
              <a:t>After </a:t>
            </a:r>
            <a:r>
              <a:rPr lang="en-GB" b="1" dirty="0">
                <a:solidFill>
                  <a:schemeClr val="bg1"/>
                </a:solidFill>
              </a:rPr>
              <a:t>Monday 3rd October </a:t>
            </a:r>
            <a:r>
              <a:rPr lang="en-GB" dirty="0">
                <a:solidFill>
                  <a:schemeClr val="bg1"/>
                </a:solidFill>
              </a:rPr>
              <a:t>all the children will be in school full time. Please consider which you would prefer for your child and let us know by sending an email to </a:t>
            </a:r>
            <a:r>
              <a:rPr lang="en-GB" dirty="0" smtClean="0">
                <a:solidFill>
                  <a:schemeClr val="bg1"/>
                </a:solidFill>
              </a:rPr>
              <a:t>admissions@harcourt.kent.sch.uk  </a:t>
            </a:r>
            <a:r>
              <a:rPr lang="en-GB" dirty="0">
                <a:solidFill>
                  <a:schemeClr val="bg1"/>
                </a:solidFill>
              </a:rPr>
              <a:t>no later than </a:t>
            </a:r>
            <a:r>
              <a:rPr lang="en-GB" b="1" dirty="0">
                <a:solidFill>
                  <a:schemeClr val="bg1"/>
                </a:solidFill>
              </a:rPr>
              <a:t>Friday 1st July</a:t>
            </a:r>
            <a:r>
              <a:rPr lang="en-GB" b="1" dirty="0" smtClean="0">
                <a:solidFill>
                  <a:schemeClr val="bg1"/>
                </a:solidFill>
              </a:rPr>
              <a:t>.</a:t>
            </a:r>
          </a:p>
          <a:p>
            <a:endParaRPr lang="en-GB" b="1" dirty="0" smtClean="0">
              <a:solidFill>
                <a:schemeClr val="bg1"/>
              </a:solidFill>
            </a:endParaRPr>
          </a:p>
          <a:p>
            <a:r>
              <a:rPr lang="en-GB" dirty="0">
                <a:solidFill>
                  <a:schemeClr val="bg1"/>
                </a:solidFill>
              </a:rPr>
              <a:t>In exceptional cases, where your child may have a high level of additional needs we may need to have a more bespoke approach to the attendance of your child such as shortened school days. We will contact any parent that we feel this is appropriate </a:t>
            </a:r>
            <a:r>
              <a:rPr lang="en-GB" dirty="0" smtClean="0">
                <a:solidFill>
                  <a:schemeClr val="bg1"/>
                </a:solidFill>
              </a:rPr>
              <a:t>for after meeting with relevant professionals. </a:t>
            </a:r>
            <a:endParaRPr lang="en-GB" dirty="0">
              <a:solidFill>
                <a:schemeClr val="bg1"/>
              </a:solidFill>
            </a:endParaRPr>
          </a:p>
          <a:p>
            <a:endParaRPr lang="en-GB" sz="2000" dirty="0">
              <a:solidFill>
                <a:schemeClr val="bg1"/>
              </a:solidFill>
            </a:endParaRPr>
          </a:p>
          <a:p>
            <a:endParaRPr lang="en-GB" sz="2800" b="1" dirty="0" smtClean="0">
              <a:solidFill>
                <a:schemeClr val="bg1"/>
              </a:solidFill>
            </a:endParaRPr>
          </a:p>
        </p:txBody>
      </p:sp>
      <p:pic>
        <p:nvPicPr>
          <p:cNvPr id="5" name="Picture 4"/>
          <p:cNvPicPr>
            <a:picLocks noChangeAspect="1"/>
          </p:cNvPicPr>
          <p:nvPr/>
        </p:nvPicPr>
        <p:blipFill>
          <a:blip r:embed="rId2"/>
          <a:stretch>
            <a:fillRect/>
          </a:stretch>
        </p:blipFill>
        <p:spPr>
          <a:xfrm>
            <a:off x="8311660" y="65108"/>
            <a:ext cx="2948352" cy="900482"/>
          </a:xfrm>
          <a:prstGeom prst="rect">
            <a:avLst/>
          </a:prstGeom>
        </p:spPr>
      </p:pic>
    </p:spTree>
    <p:extLst>
      <p:ext uri="{BB962C8B-B14F-4D97-AF65-F5344CB8AC3E}">
        <p14:creationId xmlns:p14="http://schemas.microsoft.com/office/powerpoint/2010/main" val="34381570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0535" y="119875"/>
            <a:ext cx="10515600" cy="1325563"/>
          </a:xfrm>
        </p:spPr>
        <p:txBody>
          <a:bodyPr/>
          <a:lstStyle/>
          <a:p>
            <a:r>
              <a:rPr lang="en-GB" b="1" dirty="0" smtClean="0">
                <a:solidFill>
                  <a:schemeClr val="bg1"/>
                </a:solidFill>
              </a:rPr>
              <a:t>Attendance and Punctuality</a:t>
            </a:r>
            <a:endParaRPr lang="en-GB" b="1" dirty="0">
              <a:solidFill>
                <a:schemeClr val="bg1"/>
              </a:solidFill>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0" y="1445438"/>
            <a:ext cx="7822475"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School begins at 8.50 each day. Please make sure the children are here in plenty of time each day.</a:t>
            </a:r>
          </a:p>
          <a:p>
            <a:pPr marL="457200" indent="-457200">
              <a:buFont typeface="Arial" panose="020B0604020202020204" pitchFamily="34" charset="0"/>
              <a:buChar char="•"/>
            </a:pPr>
            <a:r>
              <a:rPr lang="en-GB" sz="2800" dirty="0" smtClean="0">
                <a:solidFill>
                  <a:schemeClr val="bg1"/>
                </a:solidFill>
              </a:rPr>
              <a:t>All children are set the target of being in school 96% of the year. Attendance is monitored weekly.</a:t>
            </a:r>
          </a:p>
          <a:p>
            <a:pPr marL="457200" indent="-457200">
              <a:buFont typeface="Arial" panose="020B0604020202020204" pitchFamily="34" charset="0"/>
              <a:buChar char="•"/>
            </a:pPr>
            <a:r>
              <a:rPr lang="en-GB" sz="2800" dirty="0" smtClean="0">
                <a:solidFill>
                  <a:schemeClr val="bg1"/>
                </a:solidFill>
              </a:rPr>
              <a:t>Absence from school during term time for holidays will not be authorised except in truly exceptional circumstances. </a:t>
            </a:r>
          </a:p>
          <a:p>
            <a:pPr marL="457200" indent="-457200">
              <a:buFont typeface="Arial" panose="020B0604020202020204" pitchFamily="34" charset="0"/>
              <a:buChar char="•"/>
            </a:pPr>
            <a:r>
              <a:rPr lang="en-GB" sz="2800" dirty="0" smtClean="0">
                <a:solidFill>
                  <a:schemeClr val="bg1"/>
                </a:solidFill>
              </a:rPr>
              <a:t>Unauthorised absence can and usually does result in KCC issuing Fixed Penalty Notices. </a:t>
            </a:r>
            <a:endParaRPr lang="en-GB" sz="2800" dirty="0">
              <a:solidFill>
                <a:schemeClr val="bg1"/>
              </a:solidFill>
            </a:endParaRPr>
          </a:p>
        </p:txBody>
      </p:sp>
      <p:pic>
        <p:nvPicPr>
          <p:cNvPr id="5" name="Picture 4"/>
          <p:cNvPicPr>
            <a:picLocks noChangeAspect="1"/>
          </p:cNvPicPr>
          <p:nvPr/>
        </p:nvPicPr>
        <p:blipFill>
          <a:blip r:embed="rId2"/>
          <a:stretch>
            <a:fillRect/>
          </a:stretch>
        </p:blipFill>
        <p:spPr>
          <a:xfrm>
            <a:off x="7678813" y="1842867"/>
            <a:ext cx="4289736" cy="3134082"/>
          </a:xfrm>
          <a:prstGeom prst="rect">
            <a:avLst/>
          </a:prstGeom>
        </p:spPr>
      </p:pic>
    </p:spTree>
    <p:extLst>
      <p:ext uri="{BB962C8B-B14F-4D97-AF65-F5344CB8AC3E}">
        <p14:creationId xmlns:p14="http://schemas.microsoft.com/office/powerpoint/2010/main" val="92961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1287807"/>
            <a:ext cx="10515600" cy="750846"/>
          </a:xfrm>
        </p:spPr>
        <p:txBody>
          <a:bodyPr>
            <a:noAutofit/>
          </a:bodyPr>
          <a:lstStyle/>
          <a:p>
            <a:pPr algn="ctr"/>
            <a:r>
              <a:rPr lang="en-GB" sz="5000" dirty="0">
                <a:solidFill>
                  <a:schemeClr val="bg1"/>
                </a:solidFill>
                <a:latin typeface="Comic Sans MS" panose="030F0702030302020204" pitchFamily="66" charset="0"/>
              </a:rPr>
              <a:t>EYFS</a:t>
            </a:r>
            <a:br>
              <a:rPr lang="en-GB" sz="5000" dirty="0">
                <a:solidFill>
                  <a:schemeClr val="bg1"/>
                </a:solidFill>
                <a:latin typeface="Comic Sans MS" panose="030F0702030302020204" pitchFamily="66" charset="0"/>
              </a:rPr>
            </a:br>
            <a:r>
              <a:rPr lang="en-GB" sz="2800" dirty="0">
                <a:latin typeface="Comic Sans MS" panose="030F0702030302020204" pitchFamily="66" charset="0"/>
              </a:rPr>
              <a:t/>
            </a:r>
            <a:br>
              <a:rPr lang="en-GB" sz="2800" dirty="0">
                <a:latin typeface="Comic Sans MS" panose="030F0702030302020204" pitchFamily="66" charset="0"/>
              </a:rPr>
            </a:br>
            <a:r>
              <a:rPr lang="en-GB" sz="2800" b="1" dirty="0" smtClean="0">
                <a:solidFill>
                  <a:schemeClr val="bg1"/>
                </a:solidFill>
                <a:latin typeface="Comic Sans MS" panose="030F0702030302020204" pitchFamily="66" charset="0"/>
              </a:rPr>
              <a:t>…</a:t>
            </a: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117231" y="1478865"/>
            <a:ext cx="11148646" cy="3970318"/>
          </a:xfrm>
          <a:prstGeom prst="rect">
            <a:avLst/>
          </a:prstGeom>
          <a:noFill/>
        </p:spPr>
        <p:txBody>
          <a:bodyPr wrap="square" rtlCol="0">
            <a:spAutoFit/>
          </a:bodyPr>
          <a:lstStyle/>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The children’s learning is based around 7 main areas;</a:t>
            </a:r>
          </a:p>
          <a:p>
            <a:pPr marL="685800" indent="-685800">
              <a:buFont typeface="Arial" panose="020B0604020202020204" pitchFamily="34" charset="0"/>
              <a:buChar char="•"/>
            </a:pPr>
            <a:endParaRPr lang="en-GB" sz="2800" dirty="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Physical Development</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Communication and Language</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Personal, Social and Emotional Development</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Literacy</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Mathematics</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Understanding the World</a:t>
            </a: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Expressive Art and Design</a:t>
            </a:r>
          </a:p>
        </p:txBody>
      </p:sp>
      <p:pic>
        <p:nvPicPr>
          <p:cNvPr id="5" name="Picture 4"/>
          <p:cNvPicPr>
            <a:picLocks noChangeAspect="1"/>
          </p:cNvPicPr>
          <p:nvPr/>
        </p:nvPicPr>
        <p:blipFill>
          <a:blip r:embed="rId2"/>
          <a:stretch>
            <a:fillRect/>
          </a:stretch>
        </p:blipFill>
        <p:spPr>
          <a:xfrm>
            <a:off x="8370478" y="2976857"/>
            <a:ext cx="3487214" cy="3237257"/>
          </a:xfrm>
          <a:prstGeom prst="rect">
            <a:avLst/>
          </a:prstGeom>
        </p:spPr>
      </p:pic>
    </p:spTree>
    <p:extLst>
      <p:ext uri="{BB962C8B-B14F-4D97-AF65-F5344CB8AC3E}">
        <p14:creationId xmlns:p14="http://schemas.microsoft.com/office/powerpoint/2010/main" val="10868726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1287807"/>
            <a:ext cx="10515600" cy="750846"/>
          </a:xfrm>
        </p:spPr>
        <p:txBody>
          <a:bodyPr>
            <a:noAutofit/>
          </a:bodyPr>
          <a:lstStyle/>
          <a:p>
            <a:pPr algn="ctr"/>
            <a:r>
              <a:rPr lang="en-GB" sz="5000" dirty="0">
                <a:solidFill>
                  <a:schemeClr val="bg1"/>
                </a:solidFill>
                <a:latin typeface="Comic Sans MS" panose="030F0702030302020204" pitchFamily="66" charset="0"/>
              </a:rPr>
              <a:t>EYFS</a:t>
            </a:r>
            <a:br>
              <a:rPr lang="en-GB" sz="5000" dirty="0">
                <a:solidFill>
                  <a:schemeClr val="bg1"/>
                </a:solidFill>
                <a:latin typeface="Comic Sans MS" panose="030F0702030302020204" pitchFamily="66" charset="0"/>
              </a:rPr>
            </a:br>
            <a:r>
              <a:rPr lang="en-GB" sz="2800" dirty="0">
                <a:latin typeface="Comic Sans MS" panose="030F0702030302020204" pitchFamily="66" charset="0"/>
              </a:rPr>
              <a:t/>
            </a:r>
            <a:br>
              <a:rPr lang="en-GB" sz="2800" dirty="0">
                <a:latin typeface="Comic Sans MS" panose="030F0702030302020204" pitchFamily="66" charset="0"/>
              </a:rPr>
            </a:br>
            <a:r>
              <a:rPr lang="en-GB" sz="2800" b="1" dirty="0" smtClean="0">
                <a:solidFill>
                  <a:schemeClr val="bg1"/>
                </a:solidFill>
                <a:latin typeface="Comic Sans MS" panose="030F0702030302020204" pitchFamily="66" charset="0"/>
              </a:rPr>
              <a:t>…</a:t>
            </a: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117231" y="1478865"/>
            <a:ext cx="11148646" cy="3539430"/>
          </a:xfrm>
          <a:prstGeom prst="rect">
            <a:avLst/>
          </a:prstGeom>
          <a:noFill/>
        </p:spPr>
        <p:txBody>
          <a:bodyPr wrap="square" rtlCol="0">
            <a:spAutoFit/>
          </a:bodyPr>
          <a:lstStyle/>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We also support the children’s learning skills by supporting their ‘Characteristics of Effective Learning’;</a:t>
            </a:r>
          </a:p>
          <a:p>
            <a:pPr marL="685800" indent="-685800">
              <a:buFont typeface="Arial" panose="020B0604020202020204" pitchFamily="34" charset="0"/>
              <a:buChar char="•"/>
            </a:pPr>
            <a:endParaRPr lang="en-GB" sz="2800" dirty="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Playing and Exploring</a:t>
            </a:r>
          </a:p>
          <a:p>
            <a:pPr marL="685800" indent="-685800">
              <a:buFont typeface="Arial" panose="020B0604020202020204" pitchFamily="34" charset="0"/>
              <a:buChar char="•"/>
            </a:pPr>
            <a:endParaRPr lang="en-GB" sz="2800" dirty="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Active Learning</a:t>
            </a:r>
          </a:p>
          <a:p>
            <a:pPr marL="685800" indent="-685800">
              <a:buFont typeface="Arial" panose="020B0604020202020204" pitchFamily="34" charset="0"/>
              <a:buChar char="•"/>
            </a:pPr>
            <a:endParaRPr lang="en-GB" sz="2800" dirty="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Creating and Thinking Critically</a:t>
            </a:r>
          </a:p>
        </p:txBody>
      </p:sp>
      <p:pic>
        <p:nvPicPr>
          <p:cNvPr id="7" name="Picture 6"/>
          <p:cNvPicPr>
            <a:picLocks noChangeAspect="1"/>
          </p:cNvPicPr>
          <p:nvPr/>
        </p:nvPicPr>
        <p:blipFill>
          <a:blip r:embed="rId2"/>
          <a:stretch>
            <a:fillRect/>
          </a:stretch>
        </p:blipFill>
        <p:spPr>
          <a:xfrm>
            <a:off x="6444762" y="2986328"/>
            <a:ext cx="5246076" cy="2737463"/>
          </a:xfrm>
          <a:prstGeom prst="rect">
            <a:avLst/>
          </a:prstGeom>
        </p:spPr>
      </p:pic>
    </p:spTree>
    <p:extLst>
      <p:ext uri="{BB962C8B-B14F-4D97-AF65-F5344CB8AC3E}">
        <p14:creationId xmlns:p14="http://schemas.microsoft.com/office/powerpoint/2010/main" val="33324425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0535" y="694592"/>
            <a:ext cx="10515600" cy="750846"/>
          </a:xfrm>
        </p:spPr>
        <p:txBody>
          <a:bodyPr>
            <a:normAutofit fontScale="90000"/>
          </a:bodyPr>
          <a:lstStyle/>
          <a:p>
            <a:pPr algn="ctr"/>
            <a:r>
              <a:rPr lang="en-GB" sz="3300" b="1" dirty="0">
                <a:solidFill>
                  <a:schemeClr val="bg1"/>
                </a:solidFill>
                <a:latin typeface="Comic Sans MS" panose="030F0702030302020204" pitchFamily="66" charset="0"/>
              </a:rPr>
              <a:t>A DAY IN THE LIFE OF RECEPTION</a:t>
            </a:r>
            <a:r>
              <a:rPr lang="en-GB" b="1" dirty="0">
                <a:solidFill>
                  <a:schemeClr val="bg1"/>
                </a:solidFill>
              </a:rPr>
              <a:t/>
            </a:r>
            <a:br>
              <a:rPr lang="en-GB" b="1" dirty="0">
                <a:solidFill>
                  <a:schemeClr val="bg1"/>
                </a:solidFill>
              </a:rPr>
            </a:br>
            <a:r>
              <a:rPr lang="en-GB" sz="3300" b="1" dirty="0">
                <a:solidFill>
                  <a:schemeClr val="bg1"/>
                </a:solidFill>
                <a:latin typeface="Comic Sans MS" panose="030F0702030302020204" pitchFamily="66" charset="0"/>
              </a:rPr>
              <a:t>A calm start to the day …</a:t>
            </a: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233120" y="1900285"/>
            <a:ext cx="11725757" cy="4832092"/>
          </a:xfrm>
          <a:prstGeom prst="rect">
            <a:avLst/>
          </a:prstGeom>
          <a:noFill/>
        </p:spPr>
        <p:txBody>
          <a:bodyPr wrap="square" rtlCol="0">
            <a:spAutoFit/>
          </a:bodyPr>
          <a:lstStyle/>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An independent arrival – children quickly get into the routine of taking responsibility for their own book bag, lunchbox, water bottle and coat</a:t>
            </a:r>
            <a:r>
              <a:rPr lang="en-GB" sz="2800" dirty="0" smtClean="0">
                <a:solidFill>
                  <a:schemeClr val="bg1"/>
                </a:solidFill>
                <a:latin typeface="Comic Sans MS" panose="030F0702030302020204" pitchFamily="66" charset="0"/>
              </a:rPr>
              <a:t>.</a:t>
            </a:r>
          </a:p>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Once the children have packed their things away, they begin to practice reading and writing their names. </a:t>
            </a:r>
          </a:p>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We then take the register, where children respond to their name and also let the teacher know what they are having for lunch. </a:t>
            </a:r>
            <a:endParaRPr lang="en-GB" sz="2800" dirty="0">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Visual timetable – this is shared so the children know what will be happening that day</a:t>
            </a:r>
            <a:r>
              <a:rPr lang="en-GB" sz="2800" dirty="0" smtClean="0">
                <a:solidFill>
                  <a:schemeClr val="bg1"/>
                </a:solidFill>
                <a:latin typeface="Comic Sans MS" panose="030F0702030302020204" pitchFamily="66" charset="0"/>
              </a:rPr>
              <a:t>.</a:t>
            </a:r>
          </a:p>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Before we start our learning, the children do a ‘wake up, shake up’ to get their body moving and develop their gross motor skills. </a:t>
            </a:r>
            <a:endParaRPr lang="en-GB" sz="2800" dirty="0">
              <a:solidFill>
                <a:schemeClr val="bg1"/>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2404823" y="1140648"/>
            <a:ext cx="720926" cy="898595"/>
          </a:xfrm>
          <a:prstGeom prst="rect">
            <a:avLst/>
          </a:prstGeom>
        </p:spPr>
      </p:pic>
      <p:pic>
        <p:nvPicPr>
          <p:cNvPr id="7" name="Picture 6"/>
          <p:cNvPicPr>
            <a:picLocks noChangeAspect="1"/>
          </p:cNvPicPr>
          <p:nvPr/>
        </p:nvPicPr>
        <p:blipFill rotWithShape="1">
          <a:blip r:embed="rId3"/>
          <a:srcRect t="19492" b="15666"/>
          <a:stretch/>
        </p:blipFill>
        <p:spPr>
          <a:xfrm>
            <a:off x="4569487" y="1148254"/>
            <a:ext cx="1374113" cy="890989"/>
          </a:xfrm>
          <a:prstGeom prst="rect">
            <a:avLst/>
          </a:prstGeom>
        </p:spPr>
      </p:pic>
      <p:pic>
        <p:nvPicPr>
          <p:cNvPr id="8" name="Picture 7"/>
          <p:cNvPicPr>
            <a:picLocks noChangeAspect="1"/>
          </p:cNvPicPr>
          <p:nvPr/>
        </p:nvPicPr>
        <p:blipFill rotWithShape="1">
          <a:blip r:embed="rId4"/>
          <a:srcRect t="6136" b="12719"/>
          <a:stretch/>
        </p:blipFill>
        <p:spPr>
          <a:xfrm>
            <a:off x="6871983" y="1171759"/>
            <a:ext cx="1030709" cy="836372"/>
          </a:xfrm>
          <a:prstGeom prst="rect">
            <a:avLst/>
          </a:prstGeom>
        </p:spPr>
      </p:pic>
    </p:spTree>
    <p:extLst>
      <p:ext uri="{BB962C8B-B14F-4D97-AF65-F5344CB8AC3E}">
        <p14:creationId xmlns:p14="http://schemas.microsoft.com/office/powerpoint/2010/main" val="2896957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78479" y="327163"/>
            <a:ext cx="10515600" cy="750846"/>
          </a:xfrm>
        </p:spPr>
        <p:txBody>
          <a:bodyPr>
            <a:noAutofit/>
          </a:bodyPr>
          <a:lstStyle/>
          <a:p>
            <a:pPr algn="ctr"/>
            <a:r>
              <a:rPr lang="en-GB" sz="4000" dirty="0">
                <a:solidFill>
                  <a:schemeClr val="bg1"/>
                </a:solidFill>
                <a:latin typeface="Comic Sans MS" panose="030F0702030302020204" pitchFamily="66" charset="0"/>
              </a:rPr>
              <a:t/>
            </a:r>
            <a:br>
              <a:rPr lang="en-GB" sz="4000" dirty="0">
                <a:solidFill>
                  <a:schemeClr val="bg1"/>
                </a:solidFill>
                <a:latin typeface="Comic Sans MS" panose="030F0702030302020204" pitchFamily="66" charset="0"/>
              </a:rPr>
            </a:br>
            <a:r>
              <a:rPr lang="en-GB" sz="3000" dirty="0" smtClean="0">
                <a:solidFill>
                  <a:schemeClr val="bg1"/>
                </a:solidFill>
                <a:latin typeface="Comic Sans MS" panose="030F0702030302020204" pitchFamily="66" charset="0"/>
              </a:rPr>
              <a:t/>
            </a:r>
            <a:br>
              <a:rPr lang="en-GB" sz="3000" dirty="0" smtClean="0">
                <a:solidFill>
                  <a:schemeClr val="bg1"/>
                </a:solidFill>
                <a:latin typeface="Comic Sans MS" panose="030F0702030302020204" pitchFamily="66" charset="0"/>
              </a:rPr>
            </a:br>
            <a:r>
              <a:rPr lang="en-GB" sz="3000" b="1" dirty="0" smtClean="0">
                <a:solidFill>
                  <a:schemeClr val="bg1"/>
                </a:solidFill>
                <a:latin typeface="Comic Sans MS" panose="030F0702030302020204" pitchFamily="66" charset="0"/>
              </a:rPr>
              <a:t>A DAY IN THE LIFE OF RECEPTION </a:t>
            </a:r>
            <a:br>
              <a:rPr lang="en-GB" sz="3000" b="1" dirty="0" smtClean="0">
                <a:solidFill>
                  <a:schemeClr val="bg1"/>
                </a:solidFill>
                <a:latin typeface="Comic Sans MS" panose="030F0702030302020204" pitchFamily="66" charset="0"/>
              </a:rPr>
            </a:br>
            <a:r>
              <a:rPr lang="en-GB" sz="3000" b="1" dirty="0">
                <a:solidFill>
                  <a:schemeClr val="bg1"/>
                </a:solidFill>
                <a:latin typeface="Comic Sans MS" panose="030F0702030302020204" pitchFamily="66" charset="0"/>
              </a:rPr>
              <a:t/>
            </a:r>
            <a:br>
              <a:rPr lang="en-GB" sz="3000" b="1" dirty="0">
                <a:solidFill>
                  <a:schemeClr val="bg1"/>
                </a:solidFill>
                <a:latin typeface="Comic Sans MS" panose="030F0702030302020204" pitchFamily="66" charset="0"/>
              </a:rPr>
            </a:br>
            <a:r>
              <a:rPr lang="en-GB" sz="3000" b="1" dirty="0" smtClean="0">
                <a:solidFill>
                  <a:schemeClr val="bg1"/>
                </a:solidFill>
                <a:latin typeface="Comic Sans MS" panose="030F0702030302020204" pitchFamily="66" charset="0"/>
              </a:rPr>
              <a:t>Fine Motor activities</a:t>
            </a: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461956" y="1524104"/>
            <a:ext cx="11148646" cy="24468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5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We start the morning with a whole class ‘Funky Fingers’ session designed to develop fine motor skills. This helps the children to build up the muscles in their fingers and supports their writing. The children will also practise writing their names.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5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a:p>
            <a:pPr marL="685800" marR="0" lvl="0" indent="-685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61451" y="3322571"/>
            <a:ext cx="3079172" cy="205278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6279" y="5070764"/>
            <a:ext cx="2548919" cy="1699279"/>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57107" y="3408550"/>
            <a:ext cx="2493321" cy="1662214"/>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070764"/>
            <a:ext cx="2680854" cy="1787236"/>
          </a:xfrm>
          <a:prstGeom prst="rect">
            <a:avLst/>
          </a:prstGeom>
        </p:spPr>
      </p:pic>
      <p:sp>
        <p:nvSpPr>
          <p:cNvPr id="10" name="TextBox 9"/>
          <p:cNvSpPr txBox="1"/>
          <p:nvPr/>
        </p:nvSpPr>
        <p:spPr>
          <a:xfrm>
            <a:off x="373462" y="3621726"/>
            <a:ext cx="116089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thread</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
        <p:nvSpPr>
          <p:cNvPr id="11" name="TextBox 10"/>
          <p:cNvSpPr txBox="1"/>
          <p:nvPr/>
        </p:nvSpPr>
        <p:spPr>
          <a:xfrm>
            <a:off x="3165763" y="5418049"/>
            <a:ext cx="66396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roll</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
        <p:nvSpPr>
          <p:cNvPr id="12" name="TextBox 11"/>
          <p:cNvSpPr txBox="1"/>
          <p:nvPr/>
        </p:nvSpPr>
        <p:spPr>
          <a:xfrm>
            <a:off x="6239981" y="3692013"/>
            <a:ext cx="934871"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pinch</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
        <p:nvSpPr>
          <p:cNvPr id="13" name="TextBox 12"/>
          <p:cNvSpPr txBox="1"/>
          <p:nvPr/>
        </p:nvSpPr>
        <p:spPr>
          <a:xfrm>
            <a:off x="10061507" y="5822771"/>
            <a:ext cx="1274708"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stretch</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
        <p:nvSpPr>
          <p:cNvPr id="14" name="TextBox 13"/>
          <p:cNvSpPr txBox="1"/>
          <p:nvPr/>
        </p:nvSpPr>
        <p:spPr>
          <a:xfrm>
            <a:off x="4412423" y="6260378"/>
            <a:ext cx="132440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squeeze</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
        <p:nvSpPr>
          <p:cNvPr id="15" name="TextBox 14"/>
          <p:cNvSpPr txBox="1"/>
          <p:nvPr/>
        </p:nvSpPr>
        <p:spPr>
          <a:xfrm>
            <a:off x="7937264" y="4470065"/>
            <a:ext cx="64793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cut</a:t>
            </a:r>
            <a:endParaRPr kumimoji="0" lang="en-GB" sz="2400" b="0" i="0" u="none" strike="noStrike" kern="1200" cap="none" spc="0" normalizeH="0" baseline="0" noProof="0" dirty="0">
              <a:ln>
                <a:noFill/>
              </a:ln>
              <a:solidFill>
                <a:prstClr val="white"/>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1261980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732746"/>
            <a:ext cx="10515600" cy="750846"/>
          </a:xfrm>
        </p:spPr>
        <p:txBody>
          <a:bodyPr>
            <a:normAutofit fontScale="90000"/>
          </a:bodyPr>
          <a:lstStyle/>
          <a:p>
            <a:pPr algn="ctr"/>
            <a:r>
              <a:rPr lang="en-GB" sz="3300" b="1" dirty="0">
                <a:solidFill>
                  <a:schemeClr val="bg1"/>
                </a:solidFill>
                <a:latin typeface="Comic Sans MS" panose="030F0702030302020204" pitchFamily="66" charset="0"/>
              </a:rPr>
              <a:t>A DAY IN THE LIFE OF RECEPTION</a:t>
            </a:r>
            <a:r>
              <a:rPr lang="en-GB" b="1" dirty="0">
                <a:solidFill>
                  <a:schemeClr val="bg1"/>
                </a:solidFill>
              </a:rPr>
              <a:t/>
            </a:r>
            <a:br>
              <a:rPr lang="en-GB" b="1" dirty="0">
                <a:solidFill>
                  <a:schemeClr val="bg1"/>
                </a:solidFill>
              </a:rPr>
            </a:br>
            <a:r>
              <a:rPr lang="en-GB" sz="3300" b="1" dirty="0">
                <a:solidFill>
                  <a:schemeClr val="bg1"/>
                </a:solidFill>
                <a:latin typeface="Comic Sans MS" panose="030F0702030302020204" pitchFamily="66" charset="0"/>
              </a:rPr>
              <a:t>A busy morning …</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187569" y="1108169"/>
            <a:ext cx="11148646" cy="4832092"/>
          </a:xfrm>
          <a:prstGeom prst="rect">
            <a:avLst/>
          </a:prstGeom>
          <a:noFill/>
        </p:spPr>
        <p:txBody>
          <a:bodyPr wrap="square" rtlCol="0">
            <a:spAutoFit/>
          </a:bodyPr>
          <a:lstStyle/>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During the morning, the children have short </a:t>
            </a:r>
            <a:r>
              <a:rPr lang="en-GB" sz="2800" dirty="0">
                <a:solidFill>
                  <a:schemeClr val="bg1"/>
                </a:solidFill>
                <a:latin typeface="Comic Sans MS" panose="030F0702030302020204" pitchFamily="66" charset="0"/>
              </a:rPr>
              <a:t>whole class </a:t>
            </a:r>
            <a:r>
              <a:rPr lang="en-GB" sz="2800" dirty="0" smtClean="0">
                <a:solidFill>
                  <a:schemeClr val="bg1"/>
                </a:solidFill>
                <a:latin typeface="Comic Sans MS" panose="030F0702030302020204" pitchFamily="66" charset="0"/>
              </a:rPr>
              <a:t>sessions where they will </a:t>
            </a:r>
            <a:r>
              <a:rPr lang="en-GB" sz="2800" dirty="0">
                <a:solidFill>
                  <a:schemeClr val="bg1"/>
                </a:solidFill>
                <a:latin typeface="Comic Sans MS" panose="030F0702030302020204" pitchFamily="66" charset="0"/>
              </a:rPr>
              <a:t>come to the carpet to take part in phonics, literacy and maths activities led by the </a:t>
            </a:r>
            <a:r>
              <a:rPr lang="en-GB" sz="2800" dirty="0" smtClean="0">
                <a:solidFill>
                  <a:schemeClr val="bg1"/>
                </a:solidFill>
                <a:latin typeface="Comic Sans MS" panose="030F0702030302020204" pitchFamily="66" charset="0"/>
              </a:rPr>
              <a:t>teacher. </a:t>
            </a:r>
          </a:p>
          <a:p>
            <a:pPr marL="685800" indent="-685800">
              <a:buFont typeface="Arial" panose="020B0604020202020204" pitchFamily="34" charset="0"/>
              <a:buChar char="•"/>
            </a:pPr>
            <a:endParaRPr lang="en-GB" sz="2800" dirty="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a:solidFill>
                  <a:schemeClr val="bg1"/>
                </a:solidFill>
                <a:latin typeface="Comic Sans MS" panose="030F0702030302020204" pitchFamily="66" charset="0"/>
              </a:rPr>
              <a:t>Adult led groups – adults will take small groups to practise phonics, reading, writing and maths skills</a:t>
            </a:r>
            <a:r>
              <a:rPr lang="en-GB" sz="2800" dirty="0" smtClean="0">
                <a:solidFill>
                  <a:schemeClr val="bg1"/>
                </a:solidFill>
                <a:latin typeface="Comic Sans MS" panose="030F0702030302020204" pitchFamily="66" charset="0"/>
              </a:rPr>
              <a:t>.</a:t>
            </a:r>
          </a:p>
          <a:p>
            <a:pPr marL="685800" indent="-685800">
              <a:buFont typeface="Arial" panose="020B0604020202020204" pitchFamily="34" charset="0"/>
              <a:buChar char="•"/>
            </a:pPr>
            <a:endParaRPr lang="en-GB" sz="2800" dirty="0" smtClean="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The children also get to choose phonics and maths provision during these sessions. </a:t>
            </a:r>
          </a:p>
          <a:p>
            <a:pPr marL="685800" indent="-685800">
              <a:buFont typeface="Arial" panose="020B0604020202020204" pitchFamily="34" charset="0"/>
              <a:buChar char="•"/>
            </a:pPr>
            <a:endParaRPr lang="en-GB" sz="2800" dirty="0" smtClean="0">
              <a:solidFill>
                <a:schemeClr val="bg1"/>
              </a:solidFill>
              <a:latin typeface="Comic Sans MS" panose="030F0702030302020204" pitchFamily="66" charset="0"/>
            </a:endParaRPr>
          </a:p>
          <a:p>
            <a:pPr marL="685800" indent="-685800">
              <a:buFont typeface="Arial" panose="020B0604020202020204" pitchFamily="34" charset="0"/>
              <a:buChar char="•"/>
            </a:pPr>
            <a:r>
              <a:rPr lang="en-GB" sz="2800" dirty="0" smtClean="0">
                <a:solidFill>
                  <a:schemeClr val="bg1"/>
                </a:solidFill>
                <a:latin typeface="Comic Sans MS" panose="030F0702030302020204" pitchFamily="66" charset="0"/>
              </a:rPr>
              <a:t>Snack and break time. </a:t>
            </a:r>
          </a:p>
        </p:txBody>
      </p:sp>
    </p:spTree>
    <p:extLst>
      <p:ext uri="{BB962C8B-B14F-4D97-AF65-F5344CB8AC3E}">
        <p14:creationId xmlns:p14="http://schemas.microsoft.com/office/powerpoint/2010/main" val="38271746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732746"/>
            <a:ext cx="10515600" cy="750846"/>
          </a:xfrm>
        </p:spPr>
        <p:txBody>
          <a:bodyPr>
            <a:normAutofit fontScale="90000"/>
          </a:bodyPr>
          <a:lstStyle/>
          <a:p>
            <a:pPr algn="ctr"/>
            <a:r>
              <a:rPr lang="en-GB" sz="3300" b="1" dirty="0">
                <a:solidFill>
                  <a:schemeClr val="bg1"/>
                </a:solidFill>
                <a:latin typeface="Comic Sans MS" panose="030F0702030302020204" pitchFamily="66" charset="0"/>
              </a:rPr>
              <a:t>A DAY IN THE LIFE OF RECEPTION</a:t>
            </a:r>
            <a:r>
              <a:rPr lang="en-GB" b="1" dirty="0">
                <a:solidFill>
                  <a:schemeClr val="bg1"/>
                </a:solidFill>
              </a:rPr>
              <a:t/>
            </a:r>
            <a:br>
              <a:rPr lang="en-GB" b="1" dirty="0">
                <a:solidFill>
                  <a:schemeClr val="bg1"/>
                </a:solidFill>
              </a:rPr>
            </a:br>
            <a:r>
              <a:rPr lang="en-GB" b="1" dirty="0" smtClean="0">
                <a:solidFill>
                  <a:schemeClr val="bg1"/>
                </a:solidFill>
              </a:rPr>
              <a:t/>
            </a:r>
            <a:br>
              <a:rPr lang="en-GB" b="1" dirty="0" smtClean="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p:cNvSpPr txBox="1"/>
          <p:nvPr/>
        </p:nvSpPr>
        <p:spPr>
          <a:xfrm>
            <a:off x="504092" y="1108169"/>
            <a:ext cx="6941737" cy="4832092"/>
          </a:xfrm>
          <a:prstGeom prst="rect">
            <a:avLst/>
          </a:prstGeom>
          <a:noFill/>
        </p:spPr>
        <p:txBody>
          <a:bodyPr wrap="square" rtlCol="0">
            <a:spAutoFit/>
          </a:bodyPr>
          <a:lstStyle/>
          <a:p>
            <a:pPr marL="685800" marR="0" lvl="0" indent="-685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Phonics</a:t>
            </a:r>
          </a:p>
          <a:p>
            <a:pPr marL="685800" marR="0" lvl="0" indent="-6858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smtClean="0">
                <a:ln>
                  <a:noFill/>
                </a:ln>
                <a:solidFill>
                  <a:prstClr val="white"/>
                </a:solidFill>
                <a:effectLst/>
                <a:uLnTx/>
                <a:uFillTx/>
                <a:latin typeface="Comic Sans MS" panose="030F0702030302020204" pitchFamily="66" charset="0"/>
                <a:ea typeface="+mn-ea"/>
                <a:cs typeface="+mn-cs"/>
              </a:rPr>
              <a:t>We follow the Read Write Inc. scheme for phonics. When the children first come to school, we start by learning a sound a day and practise identifying, reading and writing this sound in lots of different ways. Once we have started to learn some sounds we begin to introduce sound blending and start to put the sounds together to make words.  </a:t>
            </a:r>
          </a:p>
        </p:txBody>
      </p:sp>
      <p:pic>
        <p:nvPicPr>
          <p:cNvPr id="1026" name="Picture 2" descr="Read Write Inc. Phonics: Desktop Speed Sounds Chart Pack of 10 : Archbold,  Tim, Miskin, Ruth: Amazon.co.uk: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7897" y="732746"/>
            <a:ext cx="4242078" cy="5992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00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732746"/>
            <a:ext cx="10515600" cy="750846"/>
          </a:xfrm>
        </p:spPr>
        <p:txBody>
          <a:bodyPr>
            <a:normAutofit fontScale="90000"/>
          </a:bodyPr>
          <a:lstStyle/>
          <a:p>
            <a:pPr algn="ctr"/>
            <a:r>
              <a:rPr lang="en-GB" sz="3300" b="1" dirty="0">
                <a:solidFill>
                  <a:schemeClr val="bg1"/>
                </a:solidFill>
                <a:latin typeface="Comic Sans MS" panose="030F0702030302020204" pitchFamily="66" charset="0"/>
              </a:rPr>
              <a:t>A DAY IN THE LIFE OF </a:t>
            </a:r>
            <a:r>
              <a:rPr lang="en-GB" sz="3300" b="1" dirty="0" smtClean="0">
                <a:solidFill>
                  <a:schemeClr val="bg1"/>
                </a:solidFill>
                <a:latin typeface="Comic Sans MS" panose="030F0702030302020204" pitchFamily="66" charset="0"/>
              </a:rPr>
              <a:t>RECEPTION</a:t>
            </a:r>
            <a:r>
              <a:rPr lang="en-GB" b="1" dirty="0">
                <a:solidFill>
                  <a:schemeClr val="bg1"/>
                </a:solidFill>
              </a:rPr>
              <a:t/>
            </a:r>
            <a:br>
              <a:rPr lang="en-GB" b="1" dirty="0">
                <a:solidFill>
                  <a:schemeClr val="bg1"/>
                </a:solidFill>
              </a:rPr>
            </a:br>
            <a:r>
              <a:rPr lang="en-GB" b="1" dirty="0" smtClean="0">
                <a:solidFill>
                  <a:schemeClr val="bg1"/>
                </a:solidFill>
                <a:latin typeface="Comic Sans MS" panose="030F0702030302020204" pitchFamily="66" charset="0"/>
              </a:rPr>
              <a:t>Example of phonics activities:</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690" y="1108169"/>
            <a:ext cx="3837710" cy="255847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2511" y="1060929"/>
            <a:ext cx="3619234" cy="2412822"/>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05537" y="4259208"/>
            <a:ext cx="3749253" cy="249950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3964" y="4120664"/>
            <a:ext cx="3957070" cy="2638046"/>
          </a:xfrm>
          <a:prstGeom prst="rect">
            <a:avLst/>
          </a:prstGeom>
        </p:spPr>
      </p:pic>
      <p:sp>
        <p:nvSpPr>
          <p:cNvPr id="9" name="Title 1"/>
          <p:cNvSpPr txBox="1">
            <a:spLocks/>
          </p:cNvSpPr>
          <p:nvPr/>
        </p:nvSpPr>
        <p:spPr>
          <a:xfrm>
            <a:off x="3815594" y="1759831"/>
            <a:ext cx="3037609" cy="750846"/>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8000" b="1" dirty="0" smtClean="0">
                <a:solidFill>
                  <a:schemeClr val="bg1"/>
                </a:solidFill>
                <a:latin typeface="Comic Sans MS" panose="030F0702030302020204" pitchFamily="66" charset="0"/>
              </a:rPr>
              <a:t>Letter formation</a:t>
            </a:r>
            <a:r>
              <a:rPr lang="en-GB" b="1" dirty="0" smtClean="0">
                <a:solidFill>
                  <a:schemeClr val="bg1"/>
                </a:solidFill>
              </a:rPr>
              <a:t/>
            </a:r>
            <a:br>
              <a:rPr lang="en-GB" b="1" dirty="0" smtClean="0">
                <a:solidFill>
                  <a:schemeClr val="bg1"/>
                </a:solidFill>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
        <p:nvSpPr>
          <p:cNvPr id="10" name="Title 1"/>
          <p:cNvSpPr txBox="1">
            <a:spLocks/>
          </p:cNvSpPr>
          <p:nvPr/>
        </p:nvSpPr>
        <p:spPr>
          <a:xfrm>
            <a:off x="-408710" y="5484989"/>
            <a:ext cx="3037609" cy="750846"/>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8000" b="1" dirty="0" smtClean="0">
                <a:solidFill>
                  <a:schemeClr val="bg1"/>
                </a:solidFill>
                <a:latin typeface="Comic Sans MS" panose="030F0702030302020204" pitchFamily="66" charset="0"/>
              </a:rPr>
              <a:t>Initial sounds</a:t>
            </a:r>
            <a:r>
              <a:rPr lang="en-GB" b="1" dirty="0" smtClean="0">
                <a:solidFill>
                  <a:schemeClr val="bg1"/>
                </a:solidFill>
              </a:rPr>
              <a:t/>
            </a:r>
            <a:br>
              <a:rPr lang="en-GB" b="1" dirty="0" smtClean="0">
                <a:solidFill>
                  <a:schemeClr val="bg1"/>
                </a:solidFill>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
        <p:nvSpPr>
          <p:cNvPr id="11" name="Title 1"/>
          <p:cNvSpPr txBox="1">
            <a:spLocks/>
          </p:cNvSpPr>
          <p:nvPr/>
        </p:nvSpPr>
        <p:spPr>
          <a:xfrm>
            <a:off x="8298606" y="3717828"/>
            <a:ext cx="3037609" cy="750846"/>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8000" b="1" dirty="0" smtClean="0">
                <a:solidFill>
                  <a:schemeClr val="bg1"/>
                </a:solidFill>
                <a:latin typeface="Comic Sans MS" panose="030F0702030302020204" pitchFamily="66" charset="0"/>
              </a:rPr>
              <a:t>blending</a:t>
            </a:r>
            <a:r>
              <a:rPr lang="en-GB" b="1" dirty="0" smtClean="0">
                <a:solidFill>
                  <a:schemeClr val="bg1"/>
                </a:solidFill>
              </a:rPr>
              <a:t/>
            </a:r>
            <a:br>
              <a:rPr lang="en-GB" b="1" dirty="0" smtClean="0">
                <a:solidFill>
                  <a:schemeClr val="bg1"/>
                </a:solidFill>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Tree>
    <p:extLst>
      <p:ext uri="{BB962C8B-B14F-4D97-AF65-F5344CB8AC3E}">
        <p14:creationId xmlns:p14="http://schemas.microsoft.com/office/powerpoint/2010/main" val="20874991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732746"/>
            <a:ext cx="10515600" cy="750846"/>
          </a:xfrm>
        </p:spPr>
        <p:txBody>
          <a:bodyPr>
            <a:normAutofit fontScale="90000"/>
          </a:bodyPr>
          <a:lstStyle/>
          <a:p>
            <a:pPr algn="ctr"/>
            <a:r>
              <a:rPr lang="en-GB" sz="3300" b="1" dirty="0">
                <a:solidFill>
                  <a:schemeClr val="bg1"/>
                </a:solidFill>
                <a:latin typeface="Comic Sans MS" panose="030F0702030302020204" pitchFamily="66" charset="0"/>
              </a:rPr>
              <a:t>A DAY IN THE LIFE OF </a:t>
            </a:r>
            <a:r>
              <a:rPr lang="en-GB" sz="3300" b="1" dirty="0" smtClean="0">
                <a:solidFill>
                  <a:schemeClr val="bg1"/>
                </a:solidFill>
                <a:latin typeface="Comic Sans MS" panose="030F0702030302020204" pitchFamily="66" charset="0"/>
              </a:rPr>
              <a:t>RECEPTION</a:t>
            </a:r>
            <a:r>
              <a:rPr lang="en-GB" b="1" dirty="0">
                <a:solidFill>
                  <a:schemeClr val="bg1"/>
                </a:solidFill>
              </a:rPr>
              <a:t/>
            </a:r>
            <a:br>
              <a:rPr lang="en-GB" b="1" dirty="0">
                <a:solidFill>
                  <a:schemeClr val="bg1"/>
                </a:solidFill>
              </a:rPr>
            </a:br>
            <a:r>
              <a:rPr lang="en-GB" b="1" dirty="0" smtClean="0">
                <a:solidFill>
                  <a:schemeClr val="bg1"/>
                </a:solidFill>
                <a:latin typeface="Comic Sans MS" panose="030F0702030302020204" pitchFamily="66" charset="0"/>
              </a:rPr>
              <a:t>Example of maths activities:</a:t>
            </a:r>
            <a:r>
              <a:rPr lang="en-GB" b="1" dirty="0">
                <a:solidFill>
                  <a:schemeClr val="bg1"/>
                </a:solidFill>
              </a:rPr>
              <a:t/>
            </a:r>
            <a:br>
              <a:rPr lang="en-GB" b="1" dirty="0">
                <a:solidFill>
                  <a:schemeClr val="bg1"/>
                </a:solidFill>
              </a:rPr>
            </a:br>
            <a:r>
              <a:rPr lang="en-GB" b="1" dirty="0">
                <a:solidFill>
                  <a:schemeClr val="bg1"/>
                </a:solidFill>
              </a:rPr>
              <a:t/>
            </a:r>
            <a:br>
              <a:rPr lang="en-GB" b="1" dirty="0">
                <a:solidFill>
                  <a:schemeClr val="bg1"/>
                </a:solidFill>
              </a:rPr>
            </a:br>
            <a:endParaRPr lang="en-GB" b="1" dirty="0">
              <a:solidFill>
                <a:schemeClr val="bg1"/>
              </a:solidFill>
            </a:endParaRPr>
          </a:p>
        </p:txBody>
      </p:sp>
      <p:sp>
        <p:nvSpPr>
          <p:cNvPr id="4" name="TextBox 3"/>
          <p:cNvSpPr txBox="1"/>
          <p:nvPr/>
        </p:nvSpPr>
        <p:spPr>
          <a:xfrm>
            <a:off x="2352075" y="1028844"/>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13" name="Title 1"/>
          <p:cNvSpPr txBox="1">
            <a:spLocks/>
          </p:cNvSpPr>
          <p:nvPr/>
        </p:nvSpPr>
        <p:spPr>
          <a:xfrm>
            <a:off x="373940" y="2968774"/>
            <a:ext cx="3037609" cy="348979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b="1" dirty="0" smtClean="0">
                <a:solidFill>
                  <a:schemeClr val="bg1"/>
                </a:solidFill>
                <a:latin typeface="Comic Sans MS" panose="030F0702030302020204" pitchFamily="66" charset="0"/>
              </a:rPr>
              <a:t>We follow the White Rose scheme for maths. </a:t>
            </a:r>
          </a:p>
          <a:p>
            <a:endParaRPr lang="en-GB" sz="2000" b="1" dirty="0">
              <a:solidFill>
                <a:schemeClr val="bg1"/>
              </a:solidFill>
              <a:latin typeface="Comic Sans MS" panose="030F0702030302020204" pitchFamily="66" charset="0"/>
            </a:endParaRPr>
          </a:p>
          <a:p>
            <a:r>
              <a:rPr lang="en-GB" sz="2000" b="1" dirty="0" smtClean="0">
                <a:solidFill>
                  <a:schemeClr val="bg1"/>
                </a:solidFill>
                <a:latin typeface="Comic Sans MS" panose="030F0702030302020204" pitchFamily="66" charset="0"/>
              </a:rPr>
              <a:t>Small steps: </a:t>
            </a:r>
          </a:p>
          <a:p>
            <a:pPr marL="571500" indent="-571500">
              <a:buFont typeface="Arial" panose="020B0604020202020204" pitchFamily="34" charset="0"/>
              <a:buChar char="•"/>
            </a:pPr>
            <a:endParaRPr lang="en-GB" sz="2000" b="1" dirty="0">
              <a:solidFill>
                <a:schemeClr val="bg1"/>
              </a:solidFill>
              <a:latin typeface="Comic Sans MS" panose="030F0702030302020204" pitchFamily="66" charset="0"/>
            </a:endParaRPr>
          </a:p>
          <a:p>
            <a:pPr marL="571500" indent="-571500">
              <a:buFont typeface="Arial" panose="020B0604020202020204" pitchFamily="34" charset="0"/>
              <a:buChar char="•"/>
            </a:pPr>
            <a:r>
              <a:rPr lang="en-GB" sz="2000" b="1" dirty="0" smtClean="0">
                <a:solidFill>
                  <a:schemeClr val="bg1"/>
                </a:solidFill>
                <a:latin typeface="Comic Sans MS" panose="030F0702030302020204" pitchFamily="66" charset="0"/>
              </a:rPr>
              <a:t>Match </a:t>
            </a:r>
          </a:p>
          <a:p>
            <a:pPr marL="571500" indent="-571500">
              <a:buFont typeface="Arial" panose="020B0604020202020204" pitchFamily="34" charset="0"/>
              <a:buChar char="•"/>
            </a:pPr>
            <a:r>
              <a:rPr lang="en-GB" sz="2000" b="1" dirty="0" smtClean="0">
                <a:solidFill>
                  <a:schemeClr val="bg1"/>
                </a:solidFill>
                <a:latin typeface="Comic Sans MS" panose="030F0702030302020204" pitchFamily="66" charset="0"/>
              </a:rPr>
              <a:t>Sort </a:t>
            </a:r>
          </a:p>
          <a:p>
            <a:pPr marL="571500" indent="-571500">
              <a:buFont typeface="Arial" panose="020B0604020202020204" pitchFamily="34" charset="0"/>
              <a:buChar char="•"/>
            </a:pPr>
            <a:r>
              <a:rPr lang="en-GB" sz="2000" b="1" dirty="0" smtClean="0">
                <a:solidFill>
                  <a:schemeClr val="bg1"/>
                </a:solidFill>
                <a:latin typeface="Comic Sans MS" panose="030F0702030302020204" pitchFamily="66" charset="0"/>
              </a:rPr>
              <a:t>Compare amounts </a:t>
            </a:r>
          </a:p>
          <a:p>
            <a:pPr marL="571500" indent="-571500">
              <a:buFont typeface="Arial" panose="020B0604020202020204" pitchFamily="34" charset="0"/>
              <a:buChar char="•"/>
            </a:pPr>
            <a:r>
              <a:rPr lang="en-GB" sz="2000" b="1" dirty="0" smtClean="0">
                <a:solidFill>
                  <a:schemeClr val="bg1"/>
                </a:solidFill>
                <a:latin typeface="Comic Sans MS" panose="030F0702030302020204" pitchFamily="66" charset="0"/>
              </a:rPr>
              <a:t>Compare size, mass and capacity </a:t>
            </a:r>
          </a:p>
          <a:p>
            <a:pPr marL="571500" indent="-571500">
              <a:buFont typeface="Arial" panose="020B0604020202020204" pitchFamily="34" charset="0"/>
              <a:buChar char="•"/>
            </a:pPr>
            <a:r>
              <a:rPr lang="en-GB" sz="2000" b="1" dirty="0" smtClean="0">
                <a:solidFill>
                  <a:schemeClr val="bg1"/>
                </a:solidFill>
                <a:latin typeface="Comic Sans MS" panose="030F0702030302020204" pitchFamily="66" charset="0"/>
              </a:rPr>
              <a:t>Make simple patterns</a:t>
            </a:r>
            <a:br>
              <a:rPr lang="en-GB" sz="2000" b="1" dirty="0" smtClean="0">
                <a:solidFill>
                  <a:schemeClr val="bg1"/>
                </a:solidFill>
                <a:latin typeface="Comic Sans MS" panose="030F0702030302020204" pitchFamily="66" charset="0"/>
              </a:rPr>
            </a:br>
            <a:r>
              <a:rPr lang="en-GB" sz="2000" b="1" dirty="0" smtClean="0">
                <a:solidFill>
                  <a:schemeClr val="bg1"/>
                </a:solidFill>
              </a:rPr>
              <a:t/>
            </a:r>
            <a:br>
              <a:rPr lang="en-GB" sz="2000" b="1" dirty="0" smtClean="0">
                <a:solidFill>
                  <a:schemeClr val="bg1"/>
                </a:solidFill>
              </a:rPr>
            </a:br>
            <a:endParaRPr lang="en-GB" sz="2000" b="1" dirty="0">
              <a:solidFill>
                <a:schemeClr val="bg1"/>
              </a:solidFill>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2681" y="1233554"/>
            <a:ext cx="2705100" cy="1803400"/>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1962" y="1181343"/>
            <a:ext cx="2915945" cy="1943964"/>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63726" y="3537762"/>
            <a:ext cx="3267795" cy="2178530"/>
          </a:xfrm>
          <a:prstGeom prst="rect">
            <a:avLst/>
          </a:prstGeom>
        </p:spPr>
      </p:pic>
      <p:pic>
        <p:nvPicPr>
          <p:cNvPr id="17" name="Picture 16"/>
          <p:cNvPicPr>
            <a:picLocks noChangeAspect="1"/>
          </p:cNvPicPr>
          <p:nvPr/>
        </p:nvPicPr>
        <p:blipFill>
          <a:blip r:embed="rId5"/>
          <a:stretch>
            <a:fillRect/>
          </a:stretch>
        </p:blipFill>
        <p:spPr>
          <a:xfrm>
            <a:off x="504092" y="1108169"/>
            <a:ext cx="1388653" cy="1360021"/>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57753" y="3836614"/>
            <a:ext cx="3616037" cy="2410691"/>
          </a:xfrm>
          <a:prstGeom prst="rect">
            <a:avLst/>
          </a:prstGeom>
        </p:spPr>
      </p:pic>
      <p:sp>
        <p:nvSpPr>
          <p:cNvPr id="19" name="Title 1"/>
          <p:cNvSpPr txBox="1">
            <a:spLocks/>
          </p:cNvSpPr>
          <p:nvPr/>
        </p:nvSpPr>
        <p:spPr>
          <a:xfrm>
            <a:off x="8008878" y="5365876"/>
            <a:ext cx="6302867" cy="34897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2800" b="1" dirty="0" smtClean="0">
                <a:solidFill>
                  <a:schemeClr val="bg1"/>
                </a:solidFill>
                <a:latin typeface="Comic Sans MS" panose="030F0702030302020204" pitchFamily="66" charset="0"/>
              </a:rPr>
              <a:t>Sorting into groups</a:t>
            </a:r>
            <a:r>
              <a:rPr lang="en-GB" b="1" dirty="0" smtClean="0">
                <a:solidFill>
                  <a:schemeClr val="bg1"/>
                </a:solidFill>
                <a:latin typeface="Comic Sans MS" panose="030F0702030302020204" pitchFamily="66" charset="0"/>
              </a:rPr>
              <a:t/>
            </a:r>
            <a:br>
              <a:rPr lang="en-GB" b="1" dirty="0" smtClean="0">
                <a:solidFill>
                  <a:schemeClr val="bg1"/>
                </a:solidFill>
                <a:latin typeface="Comic Sans MS" panose="030F0702030302020204" pitchFamily="66" charset="0"/>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
        <p:nvSpPr>
          <p:cNvPr id="20" name="Title 1"/>
          <p:cNvSpPr txBox="1">
            <a:spLocks/>
          </p:cNvSpPr>
          <p:nvPr/>
        </p:nvSpPr>
        <p:spPr>
          <a:xfrm>
            <a:off x="8586235" y="2194899"/>
            <a:ext cx="6302867" cy="34897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2400" b="1" dirty="0" smtClean="0">
                <a:solidFill>
                  <a:schemeClr val="bg1"/>
                </a:solidFill>
                <a:latin typeface="Comic Sans MS" panose="030F0702030302020204" pitchFamily="66" charset="0"/>
              </a:rPr>
              <a:t>Playing snap</a:t>
            </a:r>
            <a:r>
              <a:rPr lang="en-GB" b="1" dirty="0" smtClean="0">
                <a:solidFill>
                  <a:schemeClr val="bg1"/>
                </a:solidFill>
                <a:latin typeface="Comic Sans MS" panose="030F0702030302020204" pitchFamily="66" charset="0"/>
              </a:rPr>
              <a:t/>
            </a:r>
            <a:br>
              <a:rPr lang="en-GB" b="1" dirty="0" smtClean="0">
                <a:solidFill>
                  <a:schemeClr val="bg1"/>
                </a:solidFill>
                <a:latin typeface="Comic Sans MS" panose="030F0702030302020204" pitchFamily="66" charset="0"/>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
        <p:nvSpPr>
          <p:cNvPr id="21" name="Title 1"/>
          <p:cNvSpPr txBox="1">
            <a:spLocks/>
          </p:cNvSpPr>
          <p:nvPr/>
        </p:nvSpPr>
        <p:spPr>
          <a:xfrm>
            <a:off x="3927067" y="4953354"/>
            <a:ext cx="6302867" cy="34897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2400" b="1" dirty="0" smtClean="0">
                <a:solidFill>
                  <a:schemeClr val="bg1"/>
                </a:solidFill>
                <a:latin typeface="Comic Sans MS" panose="030F0702030302020204" pitchFamily="66" charset="0"/>
              </a:rPr>
              <a:t>Build a matching tower</a:t>
            </a:r>
            <a:r>
              <a:rPr lang="en-GB" b="1" dirty="0" smtClean="0">
                <a:solidFill>
                  <a:schemeClr val="bg1"/>
                </a:solidFill>
                <a:latin typeface="Comic Sans MS" panose="030F0702030302020204" pitchFamily="66" charset="0"/>
              </a:rPr>
              <a:t/>
            </a:r>
            <a:br>
              <a:rPr lang="en-GB" b="1" dirty="0" smtClean="0">
                <a:solidFill>
                  <a:schemeClr val="bg1"/>
                </a:solidFill>
                <a:latin typeface="Comic Sans MS" panose="030F0702030302020204" pitchFamily="66" charset="0"/>
              </a:rPr>
            </a:br>
            <a:r>
              <a:rPr lang="en-GB" b="1" dirty="0" smtClean="0">
                <a:solidFill>
                  <a:schemeClr val="bg1"/>
                </a:solidFill>
              </a:rPr>
              <a:t/>
            </a:r>
            <a:br>
              <a:rPr lang="en-GB" b="1" dirty="0" smtClean="0">
                <a:solidFill>
                  <a:schemeClr val="bg1"/>
                </a:solidFill>
              </a:rPr>
            </a:br>
            <a:endParaRPr lang="en-GB" b="1" dirty="0">
              <a:solidFill>
                <a:schemeClr val="bg1"/>
              </a:solidFill>
            </a:endParaRPr>
          </a:p>
        </p:txBody>
      </p:sp>
      <p:sp>
        <p:nvSpPr>
          <p:cNvPr id="22" name="Title 1"/>
          <p:cNvSpPr txBox="1">
            <a:spLocks/>
          </p:cNvSpPr>
          <p:nvPr/>
        </p:nvSpPr>
        <p:spPr>
          <a:xfrm>
            <a:off x="5712644" y="642697"/>
            <a:ext cx="3199701" cy="34897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571500" indent="-571500">
              <a:buFont typeface="Arial" panose="020B0604020202020204" pitchFamily="34" charset="0"/>
              <a:buChar char="•"/>
            </a:pPr>
            <a:r>
              <a:rPr lang="en-GB" sz="2400" b="1" dirty="0" smtClean="0">
                <a:solidFill>
                  <a:schemeClr val="bg1"/>
                </a:solidFill>
                <a:latin typeface="Comic Sans MS" panose="030F0702030302020204" pitchFamily="66" charset="0"/>
              </a:rPr>
              <a:t>Using stories to support our learning </a:t>
            </a:r>
            <a:endParaRPr lang="en-GB" b="1" dirty="0">
              <a:solidFill>
                <a:schemeClr val="bg1"/>
              </a:solidFill>
            </a:endParaRPr>
          </a:p>
        </p:txBody>
      </p:sp>
    </p:spTree>
    <p:extLst>
      <p:ext uri="{BB962C8B-B14F-4D97-AF65-F5344CB8AC3E}">
        <p14:creationId xmlns:p14="http://schemas.microsoft.com/office/powerpoint/2010/main" val="21473394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745613"/>
            <a:ext cx="10515600" cy="750846"/>
          </a:xfrm>
        </p:spPr>
        <p:txBody>
          <a:bodyPr>
            <a:noAutofit/>
          </a:bodyPr>
          <a:lstStyle/>
          <a:p>
            <a:pPr algn="ctr"/>
            <a:r>
              <a:rPr lang="en-GB" sz="4000" dirty="0">
                <a:solidFill>
                  <a:schemeClr val="bg1"/>
                </a:solidFill>
                <a:latin typeface="Comic Sans MS" panose="030F0702030302020204" pitchFamily="66" charset="0"/>
              </a:rPr>
              <a:t/>
            </a:r>
            <a:br>
              <a:rPr lang="en-GB" sz="4000" dirty="0">
                <a:solidFill>
                  <a:schemeClr val="bg1"/>
                </a:solidFill>
                <a:latin typeface="Comic Sans MS" panose="030F0702030302020204" pitchFamily="66" charset="0"/>
              </a:rPr>
            </a:br>
            <a:r>
              <a:rPr lang="en-GB" sz="3000" dirty="0" smtClean="0">
                <a:solidFill>
                  <a:schemeClr val="bg1"/>
                </a:solidFill>
                <a:latin typeface="Comic Sans MS" panose="030F0702030302020204" pitchFamily="66" charset="0"/>
              </a:rPr>
              <a:t/>
            </a:r>
            <a:br>
              <a:rPr lang="en-GB" sz="3000" dirty="0" smtClean="0">
                <a:solidFill>
                  <a:schemeClr val="bg1"/>
                </a:solidFill>
                <a:latin typeface="Comic Sans MS" panose="030F0702030302020204" pitchFamily="66" charset="0"/>
              </a:rPr>
            </a:br>
            <a:r>
              <a:rPr lang="en-GB" sz="3000" b="1" dirty="0" smtClean="0">
                <a:solidFill>
                  <a:schemeClr val="bg1"/>
                </a:solidFill>
                <a:latin typeface="Comic Sans MS" panose="030F0702030302020204" pitchFamily="66" charset="0"/>
              </a:rPr>
              <a:t>A DAY IN THE LIFE OF RECEPTION </a:t>
            </a:r>
            <a:r>
              <a:rPr lang="en-GB" sz="4000" b="1" dirty="0" smtClean="0">
                <a:solidFill>
                  <a:schemeClr val="bg1"/>
                </a:solidFill>
              </a:rPr>
              <a:t/>
            </a:r>
            <a:br>
              <a:rPr lang="en-GB" sz="4000" b="1" dirty="0" smtClean="0">
                <a:solidFill>
                  <a:schemeClr val="bg1"/>
                </a:solidFill>
              </a:rPr>
            </a:br>
            <a:r>
              <a:rPr lang="en-GB" sz="3000" b="1" dirty="0" smtClean="0">
                <a:solidFill>
                  <a:schemeClr val="bg1"/>
                </a:solidFill>
                <a:latin typeface="Comic Sans MS" panose="030F0702030302020204" pitchFamily="66" charset="0"/>
              </a:rPr>
              <a:t>Afternoon exploration</a:t>
            </a:r>
            <a:r>
              <a:rPr lang="en-GB" sz="2800" b="1" dirty="0" smtClean="0">
                <a:solidFill>
                  <a:schemeClr val="bg1"/>
                </a:solidFill>
                <a:latin typeface="Comic Sans MS" panose="030F0702030302020204" pitchFamily="66" charset="0"/>
              </a:rPr>
              <a:t>…</a:t>
            </a: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187569" y="1900896"/>
            <a:ext cx="11148646" cy="5139869"/>
          </a:xfrm>
          <a:prstGeom prst="rect">
            <a:avLst/>
          </a:prstGeom>
          <a:noFill/>
        </p:spPr>
        <p:txBody>
          <a:bodyPr wrap="square" rtlCol="0">
            <a:spAutoFit/>
          </a:bodyPr>
          <a:lstStyle/>
          <a:p>
            <a:r>
              <a:rPr lang="en-GB" sz="2500" dirty="0" smtClean="0">
                <a:solidFill>
                  <a:schemeClr val="bg1"/>
                </a:solidFill>
                <a:latin typeface="Comic Sans MS" panose="030F0702030302020204" pitchFamily="66" charset="0"/>
              </a:rPr>
              <a:t>Whole class carpet time: </a:t>
            </a:r>
          </a:p>
          <a:p>
            <a:endParaRPr lang="en-GB" sz="2500" dirty="0">
              <a:solidFill>
                <a:schemeClr val="bg1"/>
              </a:solidFill>
              <a:latin typeface="Comic Sans MS" panose="030F0702030302020204" pitchFamily="66" charset="0"/>
            </a:endParaRPr>
          </a:p>
          <a:p>
            <a:r>
              <a:rPr lang="en-GB" sz="2500" dirty="0" smtClean="0">
                <a:solidFill>
                  <a:schemeClr val="bg1"/>
                </a:solidFill>
                <a:latin typeface="Comic Sans MS" panose="030F0702030302020204" pitchFamily="66" charset="0"/>
              </a:rPr>
              <a:t>Some afternoons the children will spend a short amount of time on the carpet for our PSHE and RE sessions. These include lots of discussion and whole class participation. </a:t>
            </a:r>
          </a:p>
          <a:p>
            <a:r>
              <a:rPr lang="en-GB" sz="2500" dirty="0" smtClean="0">
                <a:solidFill>
                  <a:schemeClr val="bg1"/>
                </a:solidFill>
                <a:latin typeface="Comic Sans MS" panose="030F0702030302020204" pitchFamily="66" charset="0"/>
              </a:rPr>
              <a:t>Jigsaw focus this term: Being me in my world.</a:t>
            </a:r>
          </a:p>
          <a:p>
            <a:r>
              <a:rPr lang="en-GB" sz="2500" dirty="0" smtClean="0">
                <a:solidFill>
                  <a:schemeClr val="bg1"/>
                </a:solidFill>
                <a:latin typeface="Comic Sans MS" panose="030F0702030302020204" pitchFamily="66" charset="0"/>
              </a:rPr>
              <a:t>RE key question: Which people are special and why? </a:t>
            </a:r>
          </a:p>
          <a:p>
            <a:endParaRPr lang="en-GB" sz="2500" dirty="0">
              <a:solidFill>
                <a:schemeClr val="bg1"/>
              </a:solidFill>
              <a:latin typeface="Comic Sans MS" panose="030F0702030302020204" pitchFamily="66" charset="0"/>
            </a:endParaRPr>
          </a:p>
          <a:p>
            <a:r>
              <a:rPr lang="en-GB" sz="2500" dirty="0" smtClean="0">
                <a:solidFill>
                  <a:schemeClr val="bg1"/>
                </a:solidFill>
                <a:latin typeface="Comic Sans MS" panose="030F0702030302020204" pitchFamily="66" charset="0"/>
              </a:rPr>
              <a:t>We also have whole class music sessions. </a:t>
            </a:r>
            <a:br>
              <a:rPr lang="en-GB" sz="2500" dirty="0" smtClean="0">
                <a:solidFill>
                  <a:schemeClr val="bg1"/>
                </a:solidFill>
                <a:latin typeface="Comic Sans MS" panose="030F0702030302020204" pitchFamily="66" charset="0"/>
              </a:rPr>
            </a:br>
            <a:r>
              <a:rPr lang="en-GB" sz="2500" dirty="0" smtClean="0">
                <a:solidFill>
                  <a:schemeClr val="bg1"/>
                </a:solidFill>
                <a:latin typeface="Comic Sans MS" panose="030F0702030302020204" pitchFamily="66" charset="0"/>
              </a:rPr>
              <a:t>This term we are learning some nursey rhymes </a:t>
            </a:r>
          </a:p>
          <a:p>
            <a:r>
              <a:rPr lang="en-GB" sz="2500" dirty="0" smtClean="0">
                <a:solidFill>
                  <a:schemeClr val="bg1"/>
                </a:solidFill>
                <a:latin typeface="Comic Sans MS" panose="030F0702030302020204" pitchFamily="66" charset="0"/>
              </a:rPr>
              <a:t>Such as: Pat-a-cake, 1,2,3,4,5 Once I Caught A </a:t>
            </a:r>
            <a:r>
              <a:rPr lang="en-GB" sz="2500" dirty="0">
                <a:solidFill>
                  <a:schemeClr val="bg1"/>
                </a:solidFill>
                <a:latin typeface="Comic Sans MS" panose="030F0702030302020204" pitchFamily="66" charset="0"/>
              </a:rPr>
              <a:t>F</a:t>
            </a:r>
            <a:r>
              <a:rPr lang="en-GB" sz="2500" dirty="0" smtClean="0">
                <a:solidFill>
                  <a:schemeClr val="bg1"/>
                </a:solidFill>
                <a:latin typeface="Comic Sans MS" panose="030F0702030302020204" pitchFamily="66" charset="0"/>
              </a:rPr>
              <a:t>ish Alive. </a:t>
            </a:r>
            <a:endParaRPr lang="en-GB" sz="2500" dirty="0">
              <a:solidFill>
                <a:srgbClr val="FF0000"/>
              </a:solidFill>
              <a:latin typeface="Comic Sans MS" panose="030F0702030302020204" pitchFamily="66" charset="0"/>
            </a:endParaRPr>
          </a:p>
          <a:p>
            <a:endParaRPr lang="en-GB" sz="2500" dirty="0">
              <a:solidFill>
                <a:schemeClr val="bg1"/>
              </a:solidFill>
              <a:latin typeface="Comic Sans MS" panose="030F0702030302020204" pitchFamily="66" charset="0"/>
            </a:endParaRPr>
          </a:p>
          <a:p>
            <a:pPr marL="685800" indent="-685800">
              <a:buFont typeface="Arial" panose="020B0604020202020204" pitchFamily="34" charset="0"/>
              <a:buChar char="•"/>
            </a:pPr>
            <a:endParaRPr lang="en-GB" sz="2800" dirty="0">
              <a:solidFill>
                <a:srgbClr val="FF0000"/>
              </a:solidFill>
              <a:latin typeface="Comic Sans MS" panose="030F0702030302020204" pitchFamily="66" charset="0"/>
            </a:endParaRPr>
          </a:p>
        </p:txBody>
      </p:sp>
      <p:pic>
        <p:nvPicPr>
          <p:cNvPr id="1026" name="Picture 2" descr="Primary and Secondary PSHE lessons fulfilling RSE | Jigsaw PSHE Lt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6192" y="3889248"/>
            <a:ext cx="3530464" cy="2265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8868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4092" y="219140"/>
            <a:ext cx="10515600" cy="750846"/>
          </a:xfrm>
        </p:spPr>
        <p:txBody>
          <a:bodyPr>
            <a:noAutofit/>
          </a:bodyPr>
          <a:lstStyle/>
          <a:p>
            <a:pPr algn="ctr"/>
            <a:r>
              <a:rPr lang="en-GB" sz="4000" dirty="0">
                <a:solidFill>
                  <a:schemeClr val="bg1"/>
                </a:solidFill>
                <a:latin typeface="Comic Sans MS" panose="030F0702030302020204" pitchFamily="66" charset="0"/>
              </a:rPr>
              <a:t/>
            </a:r>
            <a:br>
              <a:rPr lang="en-GB" sz="4000" dirty="0">
                <a:solidFill>
                  <a:schemeClr val="bg1"/>
                </a:solidFill>
                <a:latin typeface="Comic Sans MS" panose="030F0702030302020204" pitchFamily="66" charset="0"/>
              </a:rPr>
            </a:br>
            <a:r>
              <a:rPr lang="en-GB" sz="3000" dirty="0" smtClean="0">
                <a:solidFill>
                  <a:schemeClr val="bg1"/>
                </a:solidFill>
                <a:latin typeface="Comic Sans MS" panose="030F0702030302020204" pitchFamily="66" charset="0"/>
              </a:rPr>
              <a:t/>
            </a:r>
            <a:br>
              <a:rPr lang="en-GB" sz="3000" dirty="0" smtClean="0">
                <a:solidFill>
                  <a:schemeClr val="bg1"/>
                </a:solidFill>
                <a:latin typeface="Comic Sans MS" panose="030F0702030302020204" pitchFamily="66" charset="0"/>
              </a:rPr>
            </a:br>
            <a:r>
              <a:rPr lang="en-GB" sz="3000" b="1" dirty="0" smtClean="0">
                <a:solidFill>
                  <a:schemeClr val="bg1"/>
                </a:solidFill>
                <a:latin typeface="Comic Sans MS" panose="030F0702030302020204" pitchFamily="66" charset="0"/>
              </a:rPr>
              <a:t>A DAY IN THE LIFE OF RECEPTION </a:t>
            </a:r>
            <a:r>
              <a:rPr lang="en-GB" sz="4000" b="1" dirty="0" smtClean="0">
                <a:solidFill>
                  <a:schemeClr val="bg1"/>
                </a:solidFill>
              </a:rPr>
              <a:t/>
            </a:r>
            <a:br>
              <a:rPr lang="en-GB" sz="4000" b="1" dirty="0" smtClean="0">
                <a:solidFill>
                  <a:schemeClr val="bg1"/>
                </a:solidFill>
              </a:rPr>
            </a:br>
            <a:r>
              <a:rPr lang="en-GB" sz="3000" b="1" dirty="0" smtClean="0">
                <a:solidFill>
                  <a:schemeClr val="bg1"/>
                </a:solidFill>
                <a:latin typeface="Comic Sans MS" panose="030F0702030302020204" pitchFamily="66" charset="0"/>
              </a:rPr>
              <a:t>Afternoon exploration</a:t>
            </a:r>
            <a:r>
              <a:rPr lang="en-GB" sz="2800" b="1" dirty="0" smtClean="0">
                <a:solidFill>
                  <a:schemeClr val="bg1"/>
                </a:solidFill>
                <a:latin typeface="Comic Sans MS" panose="030F0702030302020204" pitchFamily="66" charset="0"/>
              </a:rPr>
              <a:t>…</a:t>
            </a: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r>
              <a:rPr lang="en-GB" sz="2800" b="1" dirty="0">
                <a:solidFill>
                  <a:schemeClr val="bg1"/>
                </a:solidFill>
                <a:latin typeface="Comic Sans MS" panose="030F0702030302020204" pitchFamily="66" charset="0"/>
              </a:rPr>
              <a:t/>
            </a:r>
            <a:br>
              <a:rPr lang="en-GB" sz="2800" b="1" dirty="0">
                <a:solidFill>
                  <a:schemeClr val="bg1"/>
                </a:solidFill>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855784" y="1842867"/>
            <a:ext cx="10480431" cy="584775"/>
          </a:xfrm>
          <a:prstGeom prst="rect">
            <a:avLst/>
          </a:prstGeom>
          <a:solidFill>
            <a:srgbClr val="7030A0"/>
          </a:solidFill>
        </p:spPr>
        <p:txBody>
          <a:bodyPr wrap="square" rtlCol="0">
            <a:spAutoFit/>
          </a:bodyPr>
          <a:lstStyle/>
          <a:p>
            <a:endParaRPr lang="en-GB" sz="3200" dirty="0">
              <a:solidFill>
                <a:schemeClr val="bg1"/>
              </a:solidFill>
            </a:endParaRPr>
          </a:p>
        </p:txBody>
      </p:sp>
      <p:sp>
        <p:nvSpPr>
          <p:cNvPr id="3" name="TextBox 2"/>
          <p:cNvSpPr txBox="1"/>
          <p:nvPr/>
        </p:nvSpPr>
        <p:spPr>
          <a:xfrm>
            <a:off x="2144890" y="1073427"/>
            <a:ext cx="9412998" cy="5524589"/>
          </a:xfrm>
          <a:prstGeom prst="rect">
            <a:avLst/>
          </a:prstGeom>
          <a:noFill/>
        </p:spPr>
        <p:txBody>
          <a:bodyPr wrap="square" rtlCol="0">
            <a:spAutoFit/>
          </a:bodyPr>
          <a:lstStyle/>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In the afternoon the children have ‘choosing time’ where they are encouraged to become independent learners and choose the area of provision they would like to play in. </a:t>
            </a:r>
          </a:p>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As well as group planned tasks and adult led activities taking place.</a:t>
            </a:r>
          </a:p>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Children can access both inside and outside learning environments.</a:t>
            </a:r>
          </a:p>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We encourage a ‘Choose it, use it and put it away’ approach so children can become responsible learners. </a:t>
            </a:r>
          </a:p>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The children help to tidy away the resources after they have finished with them. </a:t>
            </a:r>
          </a:p>
          <a:p>
            <a:pPr marL="685800" indent="-685800">
              <a:buFont typeface="Arial" panose="020B0604020202020204" pitchFamily="34" charset="0"/>
              <a:buChar char="•"/>
            </a:pPr>
            <a:r>
              <a:rPr lang="en-GB" sz="2500" dirty="0">
                <a:solidFill>
                  <a:schemeClr val="bg1"/>
                </a:solidFill>
                <a:latin typeface="Comic Sans MS" panose="030F0702030302020204" pitchFamily="66" charset="0"/>
              </a:rPr>
              <a:t>We always finish the day with a story. </a:t>
            </a:r>
          </a:p>
          <a:p>
            <a:endParaRPr lang="en-GB" sz="2500" dirty="0">
              <a:solidFill>
                <a:schemeClr val="bg1"/>
              </a:solidFill>
              <a:latin typeface="Comic Sans MS" panose="030F0702030302020204" pitchFamily="66" charset="0"/>
            </a:endParaRPr>
          </a:p>
          <a:p>
            <a:pPr marL="685800" indent="-685800">
              <a:buFont typeface="Arial" panose="020B0604020202020204" pitchFamily="34" charset="0"/>
              <a:buChar char="•"/>
            </a:pPr>
            <a:endParaRPr lang="en-GB" sz="2800" dirty="0">
              <a:solidFill>
                <a:srgbClr val="FF0000"/>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05454" y="4986127"/>
            <a:ext cx="2552434" cy="170162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77632" y="1761750"/>
            <a:ext cx="2760304" cy="1840203"/>
          </a:xfrm>
          <a:prstGeom prst="rect">
            <a:avLst/>
          </a:prstGeom>
        </p:spPr>
      </p:pic>
    </p:spTree>
    <p:extLst>
      <p:ext uri="{BB962C8B-B14F-4D97-AF65-F5344CB8AC3E}">
        <p14:creationId xmlns:p14="http://schemas.microsoft.com/office/powerpoint/2010/main" val="29181380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6846" y="1467444"/>
            <a:ext cx="10515600" cy="750846"/>
          </a:xfrm>
        </p:spPr>
        <p:txBody>
          <a:bodyPr>
            <a:noAutofit/>
          </a:bodyPr>
          <a:lstStyle/>
          <a:p>
            <a:pPr algn="ctr"/>
            <a:r>
              <a:rPr lang="en-GB" sz="4000" dirty="0" smtClean="0">
                <a:solidFill>
                  <a:schemeClr val="bg1"/>
                </a:solidFill>
                <a:latin typeface="Comic Sans MS" panose="030F0702030302020204" pitchFamily="66" charset="0"/>
              </a:rPr>
              <a:t>Clothing</a:t>
            </a:r>
            <a:br>
              <a:rPr lang="en-GB" sz="4000" dirty="0" smtClean="0">
                <a:solidFill>
                  <a:schemeClr val="bg1"/>
                </a:solidFill>
                <a:latin typeface="Comic Sans MS" panose="030F0702030302020204" pitchFamily="66" charset="0"/>
              </a:rPr>
            </a:br>
            <a:r>
              <a:rPr lang="en-GB" sz="3000" dirty="0" smtClean="0">
                <a:solidFill>
                  <a:schemeClr val="bg1"/>
                </a:solidFill>
                <a:latin typeface="Comic Sans MS" panose="030F0702030302020204" pitchFamily="66" charset="0"/>
              </a:rPr>
              <a:t>We will be outside in all weathers</a:t>
            </a: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6717323" y="2202245"/>
            <a:ext cx="5128846" cy="2677656"/>
          </a:xfrm>
          <a:prstGeom prst="rect">
            <a:avLst/>
          </a:prstGeom>
          <a:solidFill>
            <a:srgbClr val="7030A0"/>
          </a:solidFill>
        </p:spPr>
        <p:txBody>
          <a:bodyPr wrap="square" rtlCol="0">
            <a:spAutoFit/>
          </a:bodyPr>
          <a:lstStyle/>
          <a:p>
            <a:pPr algn="ctr"/>
            <a:r>
              <a:rPr lang="en-GB" sz="2800" u="sng" dirty="0">
                <a:solidFill>
                  <a:schemeClr val="bg1"/>
                </a:solidFill>
                <a:latin typeface="Comic Sans MS" panose="030F0702030302020204" pitchFamily="66" charset="0"/>
              </a:rPr>
              <a:t>Summer</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Lightweight waterproof jacket</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Sun hat</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Sun cream</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No sandals</a:t>
            </a:r>
          </a:p>
        </p:txBody>
      </p:sp>
      <p:sp>
        <p:nvSpPr>
          <p:cNvPr id="3" name="TextBox 2"/>
          <p:cNvSpPr txBox="1"/>
          <p:nvPr/>
        </p:nvSpPr>
        <p:spPr>
          <a:xfrm>
            <a:off x="381000" y="2119333"/>
            <a:ext cx="6468207" cy="3108543"/>
          </a:xfrm>
          <a:prstGeom prst="rect">
            <a:avLst/>
          </a:prstGeom>
          <a:noFill/>
        </p:spPr>
        <p:txBody>
          <a:bodyPr wrap="square" rtlCol="0">
            <a:spAutoFit/>
          </a:bodyPr>
          <a:lstStyle/>
          <a:p>
            <a:pPr algn="ctr"/>
            <a:r>
              <a:rPr lang="en-GB" sz="2800" u="sng" dirty="0">
                <a:solidFill>
                  <a:schemeClr val="bg1"/>
                </a:solidFill>
                <a:latin typeface="Comic Sans MS" panose="030F0702030302020204" pitchFamily="66" charset="0"/>
              </a:rPr>
              <a:t>Winter</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Warm, waterproof coat with  </a:t>
            </a:r>
            <a:r>
              <a:rPr lang="en-GB" sz="2800" dirty="0" smtClean="0">
                <a:solidFill>
                  <a:schemeClr val="bg1"/>
                </a:solidFill>
                <a:latin typeface="Comic Sans MS" panose="030F0702030302020204" pitchFamily="66" charset="0"/>
              </a:rPr>
              <a:t>    hood</a:t>
            </a:r>
            <a:r>
              <a:rPr lang="en-GB" sz="2800" dirty="0">
                <a:solidFill>
                  <a:schemeClr val="bg1"/>
                </a:solidFill>
                <a:latin typeface="Comic Sans MS" panose="030F0702030302020204" pitchFamily="66" charset="0"/>
              </a:rPr>
              <a:t>.</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Wellies </a:t>
            </a:r>
            <a:r>
              <a:rPr lang="en-GB" sz="2800" dirty="0" smtClean="0">
                <a:solidFill>
                  <a:schemeClr val="bg1"/>
                </a:solidFill>
                <a:latin typeface="Comic Sans MS" panose="030F0702030302020204" pitchFamily="66" charset="0"/>
              </a:rPr>
              <a:t>(in school all year round)</a:t>
            </a:r>
            <a:endParaRPr lang="en-GB" sz="2800" dirty="0">
              <a:solidFill>
                <a:schemeClr val="bg1"/>
              </a:solidFill>
              <a:latin typeface="Comic Sans MS" panose="030F0702030302020204" pitchFamily="66" charset="0"/>
            </a:endParaRP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Hat</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Scarf</a:t>
            </a:r>
          </a:p>
          <a:p>
            <a:pPr marL="342900" indent="-342900">
              <a:buFont typeface="Arial" panose="020B0604020202020204" pitchFamily="34" charset="0"/>
              <a:buChar char="•"/>
            </a:pPr>
            <a:r>
              <a:rPr lang="en-GB" sz="2800" dirty="0">
                <a:solidFill>
                  <a:schemeClr val="bg1"/>
                </a:solidFill>
                <a:latin typeface="Comic Sans MS" panose="030F0702030302020204" pitchFamily="66" charset="0"/>
              </a:rPr>
              <a:t>Gloves</a:t>
            </a:r>
          </a:p>
        </p:txBody>
      </p:sp>
      <p:pic>
        <p:nvPicPr>
          <p:cNvPr id="8" name="Picture 7"/>
          <p:cNvPicPr>
            <a:picLocks noChangeAspect="1"/>
          </p:cNvPicPr>
          <p:nvPr/>
        </p:nvPicPr>
        <p:blipFill>
          <a:blip r:embed="rId2"/>
          <a:stretch>
            <a:fillRect/>
          </a:stretch>
        </p:blipFill>
        <p:spPr>
          <a:xfrm>
            <a:off x="2873602" y="4160983"/>
            <a:ext cx="1749704" cy="2133785"/>
          </a:xfrm>
          <a:prstGeom prst="rect">
            <a:avLst/>
          </a:prstGeom>
        </p:spPr>
      </p:pic>
      <p:pic>
        <p:nvPicPr>
          <p:cNvPr id="9" name="Picture 8"/>
          <p:cNvPicPr>
            <a:picLocks noChangeAspect="1"/>
          </p:cNvPicPr>
          <p:nvPr/>
        </p:nvPicPr>
        <p:blipFill>
          <a:blip r:embed="rId3"/>
          <a:stretch>
            <a:fillRect/>
          </a:stretch>
        </p:blipFill>
        <p:spPr>
          <a:xfrm>
            <a:off x="8219759" y="4962813"/>
            <a:ext cx="2936794" cy="1687996"/>
          </a:xfrm>
          <a:prstGeom prst="rect">
            <a:avLst/>
          </a:prstGeom>
        </p:spPr>
      </p:pic>
    </p:spTree>
    <p:extLst>
      <p:ext uri="{BB962C8B-B14F-4D97-AF65-F5344CB8AC3E}">
        <p14:creationId xmlns:p14="http://schemas.microsoft.com/office/powerpoint/2010/main" val="16006911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8222" y="1073447"/>
            <a:ext cx="10515600" cy="750846"/>
          </a:xfrm>
        </p:spPr>
        <p:txBody>
          <a:bodyPr>
            <a:noAutofit/>
          </a:bodyPr>
          <a:lstStyle/>
          <a:p>
            <a:pPr algn="ctr"/>
            <a:r>
              <a:rPr lang="en-GB" sz="4000" dirty="0" smtClean="0">
                <a:solidFill>
                  <a:schemeClr val="bg1"/>
                </a:solidFill>
                <a:latin typeface="Comic Sans MS" panose="030F0702030302020204" pitchFamily="66" charset="0"/>
              </a:rPr>
              <a:t>Forest School</a:t>
            </a: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6717323" y="2202245"/>
            <a:ext cx="5128846" cy="523220"/>
          </a:xfrm>
          <a:prstGeom prst="rect">
            <a:avLst/>
          </a:prstGeom>
          <a:solidFill>
            <a:srgbClr val="7030A0"/>
          </a:solidFill>
        </p:spPr>
        <p:txBody>
          <a:bodyPr wrap="square" rtlCol="0">
            <a:spAutoFit/>
          </a:bodyPr>
          <a:lstStyle/>
          <a:p>
            <a:pPr algn="ctr"/>
            <a:endParaRPr lang="en-GB" sz="2800" dirty="0">
              <a:solidFill>
                <a:schemeClr val="bg1"/>
              </a:solidFill>
              <a:latin typeface="Comic Sans MS" panose="030F0702030302020204" pitchFamily="66" charset="0"/>
            </a:endParaRPr>
          </a:p>
        </p:txBody>
      </p:sp>
      <p:sp>
        <p:nvSpPr>
          <p:cNvPr id="5" name="TextBox 4"/>
          <p:cNvSpPr txBox="1"/>
          <p:nvPr/>
        </p:nvSpPr>
        <p:spPr>
          <a:xfrm>
            <a:off x="898222" y="1569815"/>
            <a:ext cx="9412998" cy="2831544"/>
          </a:xfrm>
          <a:prstGeom prst="rect">
            <a:avLst/>
          </a:prstGeom>
          <a:noFill/>
        </p:spPr>
        <p:txBody>
          <a:bodyPr wrap="square" rtlCol="0">
            <a:spAutoFit/>
          </a:bodyPr>
          <a:lstStyle/>
          <a:p>
            <a:r>
              <a:rPr lang="en-GB" sz="2500" dirty="0" smtClean="0">
                <a:solidFill>
                  <a:schemeClr val="bg1"/>
                </a:solidFill>
                <a:latin typeface="Comic Sans MS" panose="030F0702030302020204" pitchFamily="66" charset="0"/>
              </a:rPr>
              <a:t>The children have weekly outdoor learning sessions where they can explore the forest school area. </a:t>
            </a:r>
          </a:p>
          <a:p>
            <a:endParaRPr lang="en-GB" sz="2500" dirty="0">
              <a:solidFill>
                <a:schemeClr val="bg1"/>
              </a:solidFill>
              <a:latin typeface="Comic Sans MS" panose="030F0702030302020204" pitchFamily="66" charset="0"/>
            </a:endParaRPr>
          </a:p>
          <a:p>
            <a:r>
              <a:rPr lang="en-GB" sz="2500" dirty="0" smtClean="0">
                <a:solidFill>
                  <a:schemeClr val="bg1"/>
                </a:solidFill>
                <a:latin typeface="Comic Sans MS" panose="030F0702030302020204" pitchFamily="66" charset="0"/>
              </a:rPr>
              <a:t>The children are required to wear long sleeve t-shirts/jumpers and trousers on the day that they have outdoor learning. They also wear our water suits and wellies. </a:t>
            </a:r>
            <a:endParaRPr lang="en-GB" sz="2500" dirty="0">
              <a:solidFill>
                <a:schemeClr val="bg1"/>
              </a:solidFill>
              <a:latin typeface="Comic Sans MS" panose="030F0702030302020204" pitchFamily="66" charset="0"/>
            </a:endParaRPr>
          </a:p>
          <a:p>
            <a:pPr marL="685800" indent="-685800">
              <a:buFont typeface="Arial" panose="020B0604020202020204" pitchFamily="34" charset="0"/>
              <a:buChar char="•"/>
            </a:pPr>
            <a:endParaRPr lang="en-GB" sz="2800" dirty="0">
              <a:solidFill>
                <a:srgbClr val="FF000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200064" y="4187634"/>
            <a:ext cx="3066864" cy="2330595"/>
          </a:xfrm>
          <a:prstGeom prst="rect">
            <a:avLst/>
          </a:prstGeom>
        </p:spPr>
      </p:pic>
      <p:pic>
        <p:nvPicPr>
          <p:cNvPr id="6" name="Picture 5"/>
          <p:cNvPicPr>
            <a:picLocks noChangeAspect="1"/>
          </p:cNvPicPr>
          <p:nvPr/>
        </p:nvPicPr>
        <p:blipFill>
          <a:blip r:embed="rId3"/>
          <a:stretch>
            <a:fillRect/>
          </a:stretch>
        </p:blipFill>
        <p:spPr>
          <a:xfrm>
            <a:off x="6505742" y="3912542"/>
            <a:ext cx="4247030" cy="2653528"/>
          </a:xfrm>
          <a:prstGeom prst="rect">
            <a:avLst/>
          </a:prstGeom>
        </p:spPr>
      </p:pic>
    </p:spTree>
    <p:extLst>
      <p:ext uri="{BB962C8B-B14F-4D97-AF65-F5344CB8AC3E}">
        <p14:creationId xmlns:p14="http://schemas.microsoft.com/office/powerpoint/2010/main" val="1219606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8222" y="1073447"/>
            <a:ext cx="10515600" cy="750846"/>
          </a:xfrm>
        </p:spPr>
        <p:txBody>
          <a:bodyPr>
            <a:noAutofit/>
          </a:bodyPr>
          <a:lstStyle/>
          <a:p>
            <a:pPr algn="ctr"/>
            <a:r>
              <a:rPr lang="en-GB" sz="4000" dirty="0" smtClean="0">
                <a:solidFill>
                  <a:schemeClr val="bg1"/>
                </a:solidFill>
                <a:latin typeface="Comic Sans MS" panose="030F0702030302020204" pitchFamily="66" charset="0"/>
              </a:rPr>
              <a:t>PE</a:t>
            </a: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4" name="TextBox 3"/>
          <p:cNvSpPr txBox="1"/>
          <p:nvPr/>
        </p:nvSpPr>
        <p:spPr>
          <a:xfrm>
            <a:off x="6717323" y="2202245"/>
            <a:ext cx="5128846" cy="523220"/>
          </a:xfrm>
          <a:prstGeom prst="rect">
            <a:avLst/>
          </a:prstGeom>
          <a:solidFill>
            <a:srgbClr val="7030A0"/>
          </a:solidFill>
        </p:spPr>
        <p:txBody>
          <a:bodyPr wrap="square" rtlCol="0">
            <a:spAutoFit/>
          </a:bodyPr>
          <a:lstStyle/>
          <a:p>
            <a:pPr algn="ctr"/>
            <a:endParaRPr lang="en-GB" sz="2800" dirty="0">
              <a:solidFill>
                <a:schemeClr val="bg1"/>
              </a:solidFill>
              <a:latin typeface="Comic Sans MS" panose="030F0702030302020204" pitchFamily="66" charset="0"/>
            </a:endParaRPr>
          </a:p>
        </p:txBody>
      </p:sp>
      <p:sp>
        <p:nvSpPr>
          <p:cNvPr id="5" name="TextBox 4"/>
          <p:cNvSpPr txBox="1"/>
          <p:nvPr/>
        </p:nvSpPr>
        <p:spPr>
          <a:xfrm>
            <a:off x="898222" y="1569815"/>
            <a:ext cx="9412998" cy="1246495"/>
          </a:xfrm>
          <a:prstGeom prst="rect">
            <a:avLst/>
          </a:prstGeom>
          <a:noFill/>
        </p:spPr>
        <p:txBody>
          <a:bodyPr wrap="square" rtlCol="0">
            <a:spAutoFit/>
          </a:bodyPr>
          <a:lstStyle/>
          <a:p>
            <a:r>
              <a:rPr lang="en-GB" sz="2500" dirty="0" smtClean="0">
                <a:solidFill>
                  <a:schemeClr val="bg1"/>
                </a:solidFill>
                <a:latin typeface="Comic Sans MS" panose="030F0702030302020204" pitchFamily="66" charset="0"/>
              </a:rPr>
              <a:t>The children also have weekly PE sessions. They will need to come into school in their PE kits on the day that they have PE. We also have time to go on the bikes.  </a:t>
            </a:r>
            <a:endParaRPr lang="en-GB" sz="2800" dirty="0">
              <a:solidFill>
                <a:srgbClr val="FF0000"/>
              </a:solidFill>
              <a:latin typeface="Comic Sans MS" panose="030F0702030302020204" pitchFamily="66" charset="0"/>
            </a:endParaRPr>
          </a:p>
        </p:txBody>
      </p:sp>
      <p:pic>
        <p:nvPicPr>
          <p:cNvPr id="1026" name="Picture 2" descr="Rabo Two Wheeler Bike Multi Buy  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0728" y="3194262"/>
            <a:ext cx="2861018" cy="28610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ristol real PE Hub | Bristol Primary Training and Support Alli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668" y="3465269"/>
            <a:ext cx="3814355" cy="2264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1333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4077" y="1368487"/>
            <a:ext cx="10515600" cy="750846"/>
          </a:xfrm>
        </p:spPr>
        <p:txBody>
          <a:bodyPr>
            <a:noAutofit/>
          </a:bodyPr>
          <a:lstStyle/>
          <a:p>
            <a:pPr algn="ctr"/>
            <a:r>
              <a:rPr lang="en-GB" sz="4000" dirty="0" smtClean="0">
                <a:solidFill>
                  <a:schemeClr val="bg1"/>
                </a:solidFill>
                <a:latin typeface="Comic Sans MS" panose="030F0702030302020204" pitchFamily="66" charset="0"/>
              </a:rPr>
              <a:t>Tapestry</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3" name="TextBox 2"/>
          <p:cNvSpPr txBox="1"/>
          <p:nvPr/>
        </p:nvSpPr>
        <p:spPr>
          <a:xfrm>
            <a:off x="291611" y="1247489"/>
            <a:ext cx="8584223" cy="4585871"/>
          </a:xfrm>
          <a:prstGeom prst="rect">
            <a:avLst/>
          </a:prstGeom>
          <a:noFill/>
        </p:spPr>
        <p:txBody>
          <a:bodyPr wrap="square" rtlCol="0">
            <a:spAutoFit/>
          </a:bodyPr>
          <a:lstStyle/>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We </a:t>
            </a:r>
            <a:r>
              <a:rPr lang="en-GB" sz="2400" dirty="0" smtClean="0">
                <a:solidFill>
                  <a:schemeClr val="bg1"/>
                </a:solidFill>
                <a:latin typeface="Comic Sans MS" panose="030F0702030302020204" pitchFamily="66" charset="0"/>
              </a:rPr>
              <a:t>use an </a:t>
            </a:r>
            <a:r>
              <a:rPr lang="en-GB" sz="2400" dirty="0">
                <a:solidFill>
                  <a:schemeClr val="bg1"/>
                </a:solidFill>
                <a:latin typeface="Comic Sans MS" panose="030F0702030302020204" pitchFamily="66" charset="0"/>
              </a:rPr>
              <a:t>online Learning Journal to share your child's learning and observations. </a:t>
            </a:r>
          </a:p>
          <a:p>
            <a:endParaRPr lang="en-GB" sz="24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This is a valuable tool in being able to track your child's </a:t>
            </a:r>
            <a:r>
              <a:rPr lang="en-GB" sz="2400" dirty="0" smtClean="0">
                <a:solidFill>
                  <a:schemeClr val="bg1"/>
                </a:solidFill>
                <a:latin typeface="Comic Sans MS" panose="030F0702030302020204" pitchFamily="66" charset="0"/>
              </a:rPr>
              <a:t>progress. It also enables us </a:t>
            </a:r>
            <a:r>
              <a:rPr lang="en-GB" sz="2400" dirty="0">
                <a:solidFill>
                  <a:schemeClr val="bg1"/>
                </a:solidFill>
                <a:latin typeface="Comic Sans MS" panose="030F0702030302020204" pitchFamily="66" charset="0"/>
              </a:rPr>
              <a:t>to </a:t>
            </a:r>
            <a:r>
              <a:rPr lang="en-GB" sz="2400" dirty="0" smtClean="0">
                <a:solidFill>
                  <a:schemeClr val="bg1"/>
                </a:solidFill>
                <a:latin typeface="Comic Sans MS" panose="030F0702030302020204" pitchFamily="66" charset="0"/>
              </a:rPr>
              <a:t>share with you what they have been doing at school.</a:t>
            </a:r>
            <a:endParaRPr lang="en-GB" sz="2400" dirty="0">
              <a:solidFill>
                <a:schemeClr val="bg1"/>
              </a:solidFill>
              <a:latin typeface="Comic Sans MS" panose="030F0702030302020204" pitchFamily="66" charset="0"/>
            </a:endParaRPr>
          </a:p>
          <a:p>
            <a:pPr marL="457200" indent="-457200">
              <a:buFont typeface="Arial" panose="020B0604020202020204" pitchFamily="34" charset="0"/>
              <a:buChar char="•"/>
            </a:pPr>
            <a:endParaRPr lang="en-US" sz="24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US" sz="2400" dirty="0" smtClean="0">
                <a:solidFill>
                  <a:schemeClr val="bg1"/>
                </a:solidFill>
                <a:latin typeface="Comic Sans MS" panose="030F0702030302020204" pitchFamily="66" charset="0"/>
              </a:rPr>
              <a:t>Logins will be sent at the beginning of the school year. </a:t>
            </a:r>
          </a:p>
          <a:p>
            <a:pPr marL="457200" indent="-457200">
              <a:buFont typeface="Arial" panose="020B0604020202020204" pitchFamily="34" charset="0"/>
              <a:buChar char="•"/>
            </a:pPr>
            <a:r>
              <a:rPr lang="en-US" sz="2400" dirty="0" smtClean="0">
                <a:solidFill>
                  <a:schemeClr val="bg1"/>
                </a:solidFill>
                <a:latin typeface="Comic Sans MS" panose="030F0702030302020204" pitchFamily="66" charset="0"/>
              </a:rPr>
              <a:t>Please make sure that you have consented to your child’s photographs being used on Tapestry by ticking the box on the admissions form. </a:t>
            </a:r>
          </a:p>
          <a:p>
            <a:pPr marL="457200" indent="-457200">
              <a:buFont typeface="Arial" panose="020B0604020202020204" pitchFamily="34" charset="0"/>
              <a:buChar char="•"/>
            </a:pPr>
            <a:endParaRPr lang="en-GB" sz="2800"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6553831" y="387878"/>
            <a:ext cx="4377307" cy="859611"/>
          </a:xfrm>
          <a:prstGeom prst="rect">
            <a:avLst/>
          </a:prstGeom>
        </p:spPr>
      </p:pic>
      <p:pic>
        <p:nvPicPr>
          <p:cNvPr id="10" name="Picture 9"/>
          <p:cNvPicPr>
            <a:picLocks noChangeAspect="1"/>
          </p:cNvPicPr>
          <p:nvPr/>
        </p:nvPicPr>
        <p:blipFill>
          <a:blip r:embed="rId3"/>
          <a:stretch>
            <a:fillRect/>
          </a:stretch>
        </p:blipFill>
        <p:spPr>
          <a:xfrm>
            <a:off x="8875834" y="3125248"/>
            <a:ext cx="2970294" cy="2353958"/>
          </a:xfrm>
          <a:prstGeom prst="rect">
            <a:avLst/>
          </a:prstGeom>
        </p:spPr>
      </p:pic>
    </p:spTree>
    <p:extLst>
      <p:ext uri="{BB962C8B-B14F-4D97-AF65-F5344CB8AC3E}">
        <p14:creationId xmlns:p14="http://schemas.microsoft.com/office/powerpoint/2010/main" val="39249847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5153" y="1175057"/>
            <a:ext cx="10515600" cy="750846"/>
          </a:xfrm>
        </p:spPr>
        <p:txBody>
          <a:bodyPr>
            <a:noAutofit/>
          </a:bodyPr>
          <a:lstStyle/>
          <a:p>
            <a:pPr algn="ctr"/>
            <a:r>
              <a:rPr lang="en-GB" sz="4000" dirty="0" smtClean="0">
                <a:solidFill>
                  <a:schemeClr val="bg1"/>
                </a:solidFill>
                <a:latin typeface="Comic Sans MS" panose="030F0702030302020204" pitchFamily="66" charset="0"/>
              </a:rPr>
              <a:t>What you can do to help</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3" name="TextBox 2"/>
          <p:cNvSpPr txBox="1"/>
          <p:nvPr/>
        </p:nvSpPr>
        <p:spPr>
          <a:xfrm>
            <a:off x="301617" y="939926"/>
            <a:ext cx="11668710" cy="4893647"/>
          </a:xfrm>
          <a:prstGeom prst="rect">
            <a:avLst/>
          </a:prstGeom>
          <a:noFill/>
        </p:spPr>
        <p:txBody>
          <a:bodyPr wrap="square" rtlCol="0">
            <a:spAutoFit/>
          </a:bodyPr>
          <a:lstStyle/>
          <a:p>
            <a:pPr marL="457200" indent="-457200">
              <a:buFont typeface="Arial" panose="020B0604020202020204" pitchFamily="34" charset="0"/>
              <a:buChar char="•"/>
            </a:pPr>
            <a:r>
              <a:rPr lang="en-GB" sz="2400" b="1" dirty="0">
                <a:solidFill>
                  <a:schemeClr val="bg1"/>
                </a:solidFill>
                <a:latin typeface="Comic Sans MS" panose="030F0702030302020204" pitchFamily="66" charset="0"/>
              </a:rPr>
              <a:t>Label</a:t>
            </a:r>
            <a:r>
              <a:rPr lang="en-GB" sz="2400" dirty="0">
                <a:solidFill>
                  <a:schemeClr val="bg1"/>
                </a:solidFill>
                <a:latin typeface="Comic Sans MS" panose="030F0702030302020204" pitchFamily="66" charset="0"/>
              </a:rPr>
              <a:t> EVERYTHING with your child’s name</a:t>
            </a:r>
            <a:r>
              <a:rPr lang="en-GB" sz="2400" dirty="0" smtClean="0">
                <a:solidFill>
                  <a:schemeClr val="bg1"/>
                </a:solidFill>
                <a:latin typeface="Comic Sans MS" panose="030F0702030302020204" pitchFamily="66" charset="0"/>
              </a:rPr>
              <a:t>.</a:t>
            </a: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Make sure that your child knows what their coat, bag and lunchbox look like</a:t>
            </a:r>
            <a:r>
              <a:rPr lang="en-GB" sz="2400" dirty="0" smtClean="0">
                <a:solidFill>
                  <a:schemeClr val="bg1"/>
                </a:solidFill>
                <a:latin typeface="Comic Sans MS" panose="030F0702030302020204" pitchFamily="66" charset="0"/>
              </a:rPr>
              <a:t>.</a:t>
            </a:r>
            <a:endParaRPr lang="en-GB" sz="24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Practise </a:t>
            </a:r>
            <a:r>
              <a:rPr lang="en-GB" sz="2400" b="1" dirty="0">
                <a:solidFill>
                  <a:schemeClr val="bg1"/>
                </a:solidFill>
                <a:latin typeface="Comic Sans MS" panose="030F0702030302020204" pitchFamily="66" charset="0"/>
              </a:rPr>
              <a:t>name</a:t>
            </a:r>
            <a:r>
              <a:rPr lang="en-GB" sz="2400" dirty="0">
                <a:solidFill>
                  <a:schemeClr val="bg1"/>
                </a:solidFill>
                <a:latin typeface="Comic Sans MS" panose="030F0702030302020204" pitchFamily="66" charset="0"/>
              </a:rPr>
              <a:t> recognition </a:t>
            </a:r>
            <a:r>
              <a:rPr lang="en-GB" sz="2400" dirty="0" smtClean="0">
                <a:solidFill>
                  <a:schemeClr val="bg1"/>
                </a:solidFill>
                <a:latin typeface="Comic Sans MS" panose="030F0702030302020204" pitchFamily="66" charset="0"/>
              </a:rPr>
              <a:t>and writing.</a:t>
            </a:r>
            <a:endParaRPr lang="en-GB" sz="24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Encourage your child to be able to get their own </a:t>
            </a:r>
            <a:r>
              <a:rPr lang="en-GB" sz="2400" b="1" dirty="0" smtClean="0">
                <a:solidFill>
                  <a:schemeClr val="bg1"/>
                </a:solidFill>
                <a:latin typeface="Comic Sans MS" panose="030F0702030302020204" pitchFamily="66" charset="0"/>
              </a:rPr>
              <a:t>clothes and shoes</a:t>
            </a:r>
            <a:r>
              <a:rPr lang="en-GB" sz="2400" dirty="0" smtClean="0">
                <a:solidFill>
                  <a:schemeClr val="bg1"/>
                </a:solidFill>
                <a:latin typeface="Comic Sans MS" panose="030F0702030302020204" pitchFamily="66" charset="0"/>
              </a:rPr>
              <a:t> </a:t>
            </a:r>
            <a:r>
              <a:rPr lang="en-GB" sz="2400" dirty="0">
                <a:solidFill>
                  <a:schemeClr val="bg1"/>
                </a:solidFill>
                <a:latin typeface="Comic Sans MS" panose="030F0702030302020204" pitchFamily="66" charset="0"/>
              </a:rPr>
              <a:t>on (and off</a:t>
            </a:r>
            <a:r>
              <a:rPr lang="en-GB" sz="2400" dirty="0" smtClean="0">
                <a:solidFill>
                  <a:schemeClr val="bg1"/>
                </a:solidFill>
                <a:latin typeface="Comic Sans MS" panose="030F0702030302020204" pitchFamily="66" charset="0"/>
              </a:rPr>
              <a:t>). Including practising zips and buttons. </a:t>
            </a:r>
            <a:endParaRPr lang="en-GB" sz="24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Teach your child to use a </a:t>
            </a:r>
            <a:r>
              <a:rPr lang="en-GB" sz="2400" b="1" dirty="0">
                <a:solidFill>
                  <a:schemeClr val="bg1"/>
                </a:solidFill>
                <a:latin typeface="Comic Sans MS" panose="030F0702030302020204" pitchFamily="66" charset="0"/>
              </a:rPr>
              <a:t>knife and fork </a:t>
            </a:r>
            <a:r>
              <a:rPr lang="en-GB" sz="2400" dirty="0">
                <a:solidFill>
                  <a:schemeClr val="bg1"/>
                </a:solidFill>
                <a:latin typeface="Comic Sans MS" panose="030F0702030302020204" pitchFamily="66" charset="0"/>
              </a:rPr>
              <a:t>(especially if they will be school dinner</a:t>
            </a:r>
            <a:r>
              <a:rPr lang="en-GB" sz="2400" dirty="0" smtClean="0">
                <a:solidFill>
                  <a:schemeClr val="bg1"/>
                </a:solidFill>
                <a:latin typeface="Comic Sans MS" panose="030F0702030302020204" pitchFamily="66" charset="0"/>
              </a:rPr>
              <a:t>).</a:t>
            </a:r>
          </a:p>
          <a:p>
            <a:pPr marL="457200" indent="-457200">
              <a:buFont typeface="Arial" panose="020B0604020202020204" pitchFamily="34" charset="0"/>
              <a:buChar char="•"/>
            </a:pPr>
            <a:r>
              <a:rPr lang="en-GB" sz="2400" dirty="0">
                <a:solidFill>
                  <a:schemeClr val="bg1"/>
                </a:solidFill>
                <a:latin typeface="Comic Sans MS" panose="030F0702030302020204" pitchFamily="66" charset="0"/>
              </a:rPr>
              <a:t>Encourage your child to make healthy food and drink </a:t>
            </a:r>
            <a:r>
              <a:rPr lang="en-GB" sz="2400" dirty="0" smtClean="0">
                <a:solidFill>
                  <a:schemeClr val="bg1"/>
                </a:solidFill>
                <a:latin typeface="Comic Sans MS" panose="030F0702030302020204" pitchFamily="66" charset="0"/>
              </a:rPr>
              <a:t>choices. Also</a:t>
            </a:r>
            <a:r>
              <a:rPr lang="en-GB" sz="2400" dirty="0">
                <a:solidFill>
                  <a:schemeClr val="bg1"/>
                </a:solidFill>
                <a:latin typeface="Comic Sans MS" panose="030F0702030302020204" pitchFamily="66" charset="0"/>
              </a:rPr>
              <a:t>, support your child to properly brush their teeth at least twice a day at home.</a:t>
            </a:r>
          </a:p>
          <a:p>
            <a:pPr marL="457200" indent="-457200">
              <a:buFont typeface="Arial" panose="020B0604020202020204" pitchFamily="34" charset="0"/>
              <a:buChar char="•"/>
            </a:pPr>
            <a:r>
              <a:rPr lang="en-GB" sz="2400" b="1" dirty="0" smtClean="0">
                <a:solidFill>
                  <a:schemeClr val="bg1"/>
                </a:solidFill>
                <a:latin typeface="Comic Sans MS" panose="030F0702030302020204" pitchFamily="66" charset="0"/>
              </a:rPr>
              <a:t>Read</a:t>
            </a:r>
            <a:r>
              <a:rPr lang="en-GB" sz="2400" dirty="0" smtClean="0">
                <a:solidFill>
                  <a:schemeClr val="bg1"/>
                </a:solidFill>
                <a:latin typeface="Comic Sans MS" panose="030F0702030302020204" pitchFamily="66" charset="0"/>
              </a:rPr>
              <a:t> </a:t>
            </a:r>
            <a:r>
              <a:rPr lang="en-GB" sz="2400" dirty="0">
                <a:solidFill>
                  <a:schemeClr val="bg1"/>
                </a:solidFill>
                <a:latin typeface="Comic Sans MS" panose="030F0702030302020204" pitchFamily="66" charset="0"/>
              </a:rPr>
              <a:t>to your child every day for at least 10 minutes. To begin with the importance is placed upon sharing stories and enjoying the time to focus on books rather than the child reading independently. </a:t>
            </a:r>
          </a:p>
          <a:p>
            <a:pPr marL="457200" indent="-457200">
              <a:buFont typeface="Arial" panose="020B0604020202020204" pitchFamily="34" charset="0"/>
              <a:buChar char="•"/>
            </a:pPr>
            <a:r>
              <a:rPr lang="en-GB" sz="2400" dirty="0" smtClean="0">
                <a:solidFill>
                  <a:schemeClr val="bg1"/>
                </a:solidFill>
                <a:latin typeface="Comic Sans MS" panose="030F0702030302020204" pitchFamily="66" charset="0"/>
              </a:rPr>
              <a:t>Support </a:t>
            </a:r>
            <a:r>
              <a:rPr lang="en-GB" sz="2400" dirty="0">
                <a:solidFill>
                  <a:schemeClr val="bg1"/>
                </a:solidFill>
                <a:latin typeface="Comic Sans MS" panose="030F0702030302020204" pitchFamily="66" charset="0"/>
              </a:rPr>
              <a:t>your child to be independent in all areas of </a:t>
            </a:r>
            <a:r>
              <a:rPr lang="en-GB" sz="2400" b="1" dirty="0">
                <a:solidFill>
                  <a:schemeClr val="bg1"/>
                </a:solidFill>
                <a:latin typeface="Comic Sans MS" panose="030F0702030302020204" pitchFamily="66" charset="0"/>
              </a:rPr>
              <a:t>toileting</a:t>
            </a:r>
            <a:r>
              <a:rPr lang="en-GB" sz="2400" dirty="0" smtClean="0">
                <a:solidFill>
                  <a:schemeClr val="bg1"/>
                </a:solidFill>
                <a:latin typeface="Comic Sans MS" panose="030F0702030302020204" pitchFamily="66" charset="0"/>
              </a:rPr>
              <a:t>.</a:t>
            </a:r>
          </a:p>
        </p:txBody>
      </p:sp>
    </p:spTree>
    <p:extLst>
      <p:ext uri="{BB962C8B-B14F-4D97-AF65-F5344CB8AC3E}">
        <p14:creationId xmlns:p14="http://schemas.microsoft.com/office/powerpoint/2010/main" val="24595133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4881" y="1638353"/>
            <a:ext cx="4159583" cy="750846"/>
          </a:xfrm>
        </p:spPr>
        <p:txBody>
          <a:bodyPr>
            <a:noAutofit/>
          </a:bodyPr>
          <a:lstStyle/>
          <a:p>
            <a:pPr algn="ctr"/>
            <a:r>
              <a:rPr lang="en-GB" sz="4000" dirty="0" smtClean="0">
                <a:solidFill>
                  <a:schemeClr val="bg1"/>
                </a:solidFill>
                <a:latin typeface="Comic Sans MS" panose="030F0702030302020204" pitchFamily="66" charset="0"/>
              </a:rPr>
              <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6033151" y="99822"/>
            <a:ext cx="4932196" cy="6642354"/>
          </a:xfrm>
          <a:prstGeom prst="rect">
            <a:avLst/>
          </a:prstGeom>
        </p:spPr>
      </p:pic>
      <p:pic>
        <p:nvPicPr>
          <p:cNvPr id="5" name="Picture 4"/>
          <p:cNvPicPr>
            <a:picLocks noChangeAspect="1"/>
          </p:cNvPicPr>
          <p:nvPr/>
        </p:nvPicPr>
        <p:blipFill>
          <a:blip r:embed="rId3"/>
          <a:stretch>
            <a:fillRect/>
          </a:stretch>
        </p:blipFill>
        <p:spPr>
          <a:xfrm>
            <a:off x="812864" y="6064"/>
            <a:ext cx="4722304" cy="6736112"/>
          </a:xfrm>
          <a:prstGeom prst="rect">
            <a:avLst/>
          </a:prstGeom>
        </p:spPr>
      </p:pic>
    </p:spTree>
    <p:extLst>
      <p:ext uri="{BB962C8B-B14F-4D97-AF65-F5344CB8AC3E}">
        <p14:creationId xmlns:p14="http://schemas.microsoft.com/office/powerpoint/2010/main" val="30286509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5153" y="1175057"/>
            <a:ext cx="10515600" cy="750846"/>
          </a:xfrm>
        </p:spPr>
        <p:txBody>
          <a:bodyPr>
            <a:noAutofit/>
          </a:bodyPr>
          <a:lstStyle/>
          <a:p>
            <a:pPr algn="ctr"/>
            <a:r>
              <a:rPr lang="en-GB" sz="4000" dirty="0" smtClean="0">
                <a:solidFill>
                  <a:schemeClr val="bg1"/>
                </a:solidFill>
                <a:latin typeface="Comic Sans MS" panose="030F0702030302020204" pitchFamily="66" charset="0"/>
              </a:rPr>
              <a:t>Homework</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3" name="TextBox 2"/>
          <p:cNvSpPr txBox="1"/>
          <p:nvPr/>
        </p:nvSpPr>
        <p:spPr>
          <a:xfrm>
            <a:off x="301617" y="939926"/>
            <a:ext cx="10922977" cy="5693866"/>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latin typeface="Comic Sans MS" panose="030F0702030302020204" pitchFamily="66" charset="0"/>
              </a:rPr>
              <a:t>The sound book – each week we are going to send home a new </a:t>
            </a:r>
            <a:r>
              <a:rPr lang="en-GB" sz="2800" dirty="0" smtClean="0">
                <a:solidFill>
                  <a:schemeClr val="bg1"/>
                </a:solidFill>
                <a:latin typeface="Comic Sans MS" panose="030F0702030302020204" pitchFamily="66" charset="0"/>
              </a:rPr>
              <a:t>sound sheet </a:t>
            </a:r>
            <a:r>
              <a:rPr lang="en-GB" sz="2800" dirty="0">
                <a:solidFill>
                  <a:schemeClr val="bg1"/>
                </a:solidFill>
                <a:latin typeface="Comic Sans MS" panose="030F0702030302020204" pitchFamily="66" charset="0"/>
              </a:rPr>
              <a:t>which will contain a sound that we have learnt so far</a:t>
            </a:r>
            <a:r>
              <a:rPr lang="en-GB" sz="2800" dirty="0" smtClean="0">
                <a:solidFill>
                  <a:schemeClr val="bg1"/>
                </a:solidFill>
                <a:latin typeface="Comic Sans MS" panose="030F0702030302020204" pitchFamily="66" charset="0"/>
              </a:rPr>
              <a:t>. For each sound, we are asking you to go on a sound hunt to see what the children can find that begins with the focus sound. This could be at home, on a walk or when they are out and about! </a:t>
            </a:r>
          </a:p>
          <a:p>
            <a:pPr marL="457200" indent="-457200">
              <a:buFont typeface="Arial" panose="020B0604020202020204" pitchFamily="34" charset="0"/>
              <a:buChar char="•"/>
            </a:pPr>
            <a:endParaRPr lang="en-GB" sz="28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800" dirty="0" smtClean="0">
                <a:solidFill>
                  <a:schemeClr val="bg1"/>
                </a:solidFill>
                <a:latin typeface="Comic Sans MS" panose="030F0702030302020204" pitchFamily="66" charset="0"/>
              </a:rPr>
              <a:t>Then, record what the children find for each sound either through sticking photographs or writing notes to explain what they have found.</a:t>
            </a:r>
          </a:p>
          <a:p>
            <a:pPr marL="457200" indent="-457200">
              <a:buFont typeface="Arial" panose="020B0604020202020204" pitchFamily="34" charset="0"/>
              <a:buChar char="•"/>
            </a:pPr>
            <a:endParaRPr lang="en-GB" sz="2800" dirty="0">
              <a:solidFill>
                <a:schemeClr val="bg1"/>
              </a:solidFill>
              <a:latin typeface="Comic Sans MS" panose="030F0702030302020204" pitchFamily="66" charset="0"/>
            </a:endParaRPr>
          </a:p>
          <a:p>
            <a:pPr marL="457200" indent="-457200">
              <a:buFont typeface="Arial" panose="020B0604020202020204" pitchFamily="34" charset="0"/>
              <a:buChar char="•"/>
            </a:pPr>
            <a:r>
              <a:rPr lang="en-GB" sz="2800" dirty="0" smtClean="0">
                <a:solidFill>
                  <a:schemeClr val="bg1"/>
                </a:solidFill>
                <a:latin typeface="Comic Sans MS" panose="030F0702030302020204" pitchFamily="66" charset="0"/>
              </a:rPr>
              <a:t>There will also be a brief overview of our maths learning for the week so you are able to consolidate our learning at home. </a:t>
            </a:r>
          </a:p>
        </p:txBody>
      </p:sp>
    </p:spTree>
    <p:extLst>
      <p:ext uri="{BB962C8B-B14F-4D97-AF65-F5344CB8AC3E}">
        <p14:creationId xmlns:p14="http://schemas.microsoft.com/office/powerpoint/2010/main" val="21131556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5153" y="1175057"/>
            <a:ext cx="10515600" cy="750846"/>
          </a:xfrm>
        </p:spPr>
        <p:txBody>
          <a:bodyPr>
            <a:noAutofit/>
          </a:bodyPr>
          <a:lstStyle/>
          <a:p>
            <a:pPr algn="ctr"/>
            <a:r>
              <a:rPr lang="en-GB" sz="4000" dirty="0" smtClean="0">
                <a:solidFill>
                  <a:schemeClr val="bg1"/>
                </a:solidFill>
                <a:latin typeface="Comic Sans MS" panose="030F0702030302020204" pitchFamily="66" charset="0"/>
              </a:rPr>
              <a:t>An </a:t>
            </a:r>
            <a:r>
              <a:rPr lang="en-GB" sz="4000" dirty="0">
                <a:solidFill>
                  <a:schemeClr val="bg1"/>
                </a:solidFill>
                <a:latin typeface="Comic Sans MS" panose="030F0702030302020204" pitchFamily="66" charset="0"/>
              </a:rPr>
              <a:t>e</a:t>
            </a:r>
            <a:r>
              <a:rPr lang="en-GB" sz="4000" dirty="0" smtClean="0">
                <a:solidFill>
                  <a:schemeClr val="bg1"/>
                </a:solidFill>
                <a:latin typeface="Comic Sans MS" panose="030F0702030302020204" pitchFamily="66" charset="0"/>
              </a:rPr>
              <a:t>xample: </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1610733" y="874580"/>
            <a:ext cx="4359507" cy="224598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53427" y="3177245"/>
            <a:ext cx="3015097" cy="2010064"/>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13828" r="14011"/>
          <a:stretch/>
        </p:blipFill>
        <p:spPr>
          <a:xfrm>
            <a:off x="304799" y="4100945"/>
            <a:ext cx="2729347" cy="2521527"/>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9754" y="4308049"/>
            <a:ext cx="3160973" cy="2107315"/>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86899" y="503111"/>
            <a:ext cx="2015837" cy="1343891"/>
          </a:xfrm>
          <a:prstGeom prst="rect">
            <a:avLst/>
          </a:prstGeom>
        </p:spPr>
      </p:pic>
      <p:sp>
        <p:nvSpPr>
          <p:cNvPr id="10" name="Title 1"/>
          <p:cNvSpPr txBox="1">
            <a:spLocks/>
          </p:cNvSpPr>
          <p:nvPr/>
        </p:nvSpPr>
        <p:spPr>
          <a:xfrm>
            <a:off x="114561" y="4135592"/>
            <a:ext cx="4063377" cy="52389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dirty="0" smtClean="0">
                <a:solidFill>
                  <a:schemeClr val="bg1"/>
                </a:solidFill>
                <a:latin typeface="Comic Sans MS" panose="030F0702030302020204" pitchFamily="66" charset="0"/>
              </a:rPr>
              <a:t>I noticed that mouse begins with a ‘m’</a:t>
            </a: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11" name="Title 1"/>
          <p:cNvSpPr txBox="1">
            <a:spLocks/>
          </p:cNvSpPr>
          <p:nvPr/>
        </p:nvSpPr>
        <p:spPr>
          <a:xfrm>
            <a:off x="3910375" y="4659486"/>
            <a:ext cx="4062047" cy="75084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dirty="0" smtClean="0">
                <a:solidFill>
                  <a:schemeClr val="bg1"/>
                </a:solidFill>
                <a:latin typeface="Comic Sans MS" panose="030F0702030302020204" pitchFamily="66" charset="0"/>
              </a:rPr>
              <a:t>I found a m </a:t>
            </a:r>
            <a:r>
              <a:rPr lang="en-GB" sz="2400" dirty="0" err="1" smtClean="0">
                <a:solidFill>
                  <a:schemeClr val="bg1"/>
                </a:solidFill>
                <a:latin typeface="Comic Sans MS" panose="030F0702030302020204" pitchFamily="66" charset="0"/>
              </a:rPr>
              <a:t>m</a:t>
            </a:r>
            <a:r>
              <a:rPr lang="en-GB" sz="2400" dirty="0" smtClean="0">
                <a:solidFill>
                  <a:schemeClr val="bg1"/>
                </a:solidFill>
                <a:latin typeface="Comic Sans MS" panose="030F0702030302020204" pitchFamily="66" charset="0"/>
              </a:rPr>
              <a:t> </a:t>
            </a:r>
            <a:r>
              <a:rPr lang="en-GB" sz="2400" dirty="0" err="1" smtClean="0">
                <a:solidFill>
                  <a:schemeClr val="bg1"/>
                </a:solidFill>
                <a:latin typeface="Comic Sans MS" panose="030F0702030302020204" pitchFamily="66" charset="0"/>
              </a:rPr>
              <a:t>m</a:t>
            </a:r>
            <a:r>
              <a:rPr lang="en-GB" sz="2400" dirty="0" smtClean="0">
                <a:solidFill>
                  <a:schemeClr val="bg1"/>
                </a:solidFill>
                <a:latin typeface="Comic Sans MS" panose="030F0702030302020204" pitchFamily="66" charset="0"/>
              </a:rPr>
              <a:t> </a:t>
            </a:r>
          </a:p>
          <a:p>
            <a:pPr algn="ctr"/>
            <a:r>
              <a:rPr lang="en-GB" sz="2400" dirty="0">
                <a:solidFill>
                  <a:schemeClr val="bg1"/>
                </a:solidFill>
                <a:latin typeface="Comic Sans MS" panose="030F0702030302020204" pitchFamily="66" charset="0"/>
              </a:rPr>
              <a:t>m</a:t>
            </a:r>
            <a:r>
              <a:rPr lang="en-GB" sz="2400" dirty="0" smtClean="0">
                <a:solidFill>
                  <a:schemeClr val="bg1"/>
                </a:solidFill>
                <a:latin typeface="Comic Sans MS" panose="030F0702030302020204" pitchFamily="66" charset="0"/>
              </a:rPr>
              <a:t>icrowave </a:t>
            </a:r>
            <a:r>
              <a:rPr lang="en-GB" sz="4000" dirty="0" smtClean="0">
                <a:solidFill>
                  <a:schemeClr val="bg1"/>
                </a:solidFill>
                <a:latin typeface="Comic Sans MS" panose="030F0702030302020204" pitchFamily="66" charset="0"/>
              </a:rPr>
              <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12" name="Title 1"/>
          <p:cNvSpPr txBox="1">
            <a:spLocks/>
          </p:cNvSpPr>
          <p:nvPr/>
        </p:nvSpPr>
        <p:spPr>
          <a:xfrm>
            <a:off x="8129953" y="3120561"/>
            <a:ext cx="4062047" cy="75084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dirty="0" smtClean="0">
                <a:solidFill>
                  <a:schemeClr val="bg1"/>
                </a:solidFill>
                <a:latin typeface="Comic Sans MS" panose="030F0702030302020204" pitchFamily="66" charset="0"/>
              </a:rPr>
              <a:t>I saw the letter ‘m’ in the classroom</a:t>
            </a:r>
            <a:br>
              <a:rPr lang="en-GB" sz="24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
        <p:nvSpPr>
          <p:cNvPr id="13" name="Title 1"/>
          <p:cNvSpPr txBox="1">
            <a:spLocks/>
          </p:cNvSpPr>
          <p:nvPr/>
        </p:nvSpPr>
        <p:spPr>
          <a:xfrm>
            <a:off x="8129951" y="6622472"/>
            <a:ext cx="4062047" cy="75084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dirty="0" smtClean="0">
                <a:solidFill>
                  <a:schemeClr val="bg1"/>
                </a:solidFill>
                <a:latin typeface="Comic Sans MS" panose="030F0702030302020204" pitchFamily="66" charset="0"/>
              </a:rPr>
              <a:t>I used my sounds to sound out the word m-u-g</a:t>
            </a:r>
            <a:r>
              <a:rPr lang="en-GB" sz="4000" dirty="0" smtClean="0">
                <a:solidFill>
                  <a:schemeClr val="bg1"/>
                </a:solidFill>
                <a:latin typeface="Comic Sans MS" panose="030F0702030302020204" pitchFamily="66" charset="0"/>
              </a:rPr>
              <a:t/>
            </a:r>
            <a:br>
              <a:rPr lang="en-GB" sz="4000" dirty="0" smtClean="0">
                <a:solidFill>
                  <a:schemeClr val="bg1"/>
                </a:solidFill>
                <a:latin typeface="Comic Sans MS" panose="030F0702030302020204" pitchFamily="66" charset="0"/>
              </a:rPr>
            </a:br>
            <a:r>
              <a:rPr lang="en-GB" sz="4800" dirty="0" smtClean="0">
                <a:latin typeface="SassoonCRInfant" panose="02010503020300020003" pitchFamily="2" charset="0"/>
              </a:rPr>
              <a:t/>
            </a:r>
            <a:br>
              <a:rPr lang="en-GB" sz="4800" dirty="0" smtClean="0">
                <a:latin typeface="SassoonCRInfant" panose="02010503020300020003" pitchFamily="2" charset="0"/>
              </a:rPr>
            </a:br>
            <a:r>
              <a:rPr lang="en-GB" sz="5000" dirty="0" smtClean="0">
                <a:solidFill>
                  <a:schemeClr val="bg1"/>
                </a:solidFill>
                <a:latin typeface="Comic Sans MS" panose="030F0702030302020204" pitchFamily="66" charset="0"/>
              </a:rPr>
              <a:t/>
            </a:r>
            <a:br>
              <a:rPr lang="en-GB" sz="5000" dirty="0" smtClean="0">
                <a:solidFill>
                  <a:schemeClr val="bg1"/>
                </a:solidFill>
                <a:latin typeface="Comic Sans MS" panose="030F0702030302020204" pitchFamily="66" charset="0"/>
              </a:rPr>
            </a:br>
            <a:r>
              <a:rPr lang="en-GB" sz="2800" dirty="0" smtClean="0">
                <a:latin typeface="Comic Sans MS" panose="030F0702030302020204" pitchFamily="66" charset="0"/>
              </a:rPr>
              <a:t/>
            </a:r>
            <a:br>
              <a:rPr lang="en-GB" sz="2800" dirty="0" smtClean="0">
                <a:latin typeface="Comic Sans MS" panose="030F0702030302020204" pitchFamily="66" charset="0"/>
              </a:rPr>
            </a:br>
            <a:endParaRPr lang="en-GB" sz="28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9210416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00699"/>
          </a:xfrm>
          <a:prstGeom prst="rect">
            <a:avLst/>
          </a:prstGeom>
        </p:spPr>
      </p:pic>
    </p:spTree>
    <p:extLst>
      <p:ext uri="{BB962C8B-B14F-4D97-AF65-F5344CB8AC3E}">
        <p14:creationId xmlns:p14="http://schemas.microsoft.com/office/powerpoint/2010/main" val="15779656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3328</TotalTime>
  <Words>1769</Words>
  <Application>Microsoft Office PowerPoint</Application>
  <PresentationFormat>Widescreen</PresentationFormat>
  <Paragraphs>167</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Comic Sans MS</vt:lpstr>
      <vt:lpstr>SassoonCRInfant</vt:lpstr>
      <vt:lpstr>Office Theme</vt:lpstr>
      <vt:lpstr>PowerPoint Presentation</vt:lpstr>
      <vt:lpstr>Welcome to Harcourt Primary School  Believe Achieve Respect</vt:lpstr>
      <vt:lpstr>MEET THE TEAM</vt:lpstr>
      <vt:lpstr>Working in Partnership</vt:lpstr>
      <vt:lpstr>PowerPoint Presentation</vt:lpstr>
      <vt:lpstr>Attendance and Punctuality</vt:lpstr>
      <vt:lpstr>EYFS  …  </vt:lpstr>
      <vt:lpstr>EYFS  …  </vt:lpstr>
      <vt:lpstr>A DAY IN THE LIFE OF RECEPTION A calm start to the day … </vt:lpstr>
      <vt:lpstr>  A DAY IN THE LIFE OF RECEPTION   Fine Motor activities  </vt:lpstr>
      <vt:lpstr>A DAY IN THE LIFE OF RECEPTION A busy morning …  </vt:lpstr>
      <vt:lpstr>A DAY IN THE LIFE OF RECEPTION   </vt:lpstr>
      <vt:lpstr>A DAY IN THE LIFE OF RECEPTION Example of phonics activities:  </vt:lpstr>
      <vt:lpstr>A DAY IN THE LIFE OF RECEPTION Example of maths activities:  </vt:lpstr>
      <vt:lpstr>  A DAY IN THE LIFE OF RECEPTION  Afternoon exploration…  </vt:lpstr>
      <vt:lpstr>  A DAY IN THE LIFE OF RECEPTION  Afternoon exploration…  </vt:lpstr>
      <vt:lpstr>Clothing We will be outside in all weathers   </vt:lpstr>
      <vt:lpstr>Forest School   </vt:lpstr>
      <vt:lpstr>PE   </vt:lpstr>
      <vt:lpstr>Tapestry    </vt:lpstr>
      <vt:lpstr>What you can do to help    </vt:lpstr>
      <vt:lpstr>    </vt:lpstr>
      <vt:lpstr>Homework    </vt:lpstr>
      <vt:lpstr>An example:     </vt:lpstr>
      <vt:lpstr>PowerPoint Presentation</vt:lpstr>
    </vt:vector>
  </TitlesOfParts>
  <Company>Harcourt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Harcourt Primary School</dc:title>
  <dc:creator>SilkA</dc:creator>
  <cp:lastModifiedBy>TicehurstA</cp:lastModifiedBy>
  <cp:revision>43</cp:revision>
  <dcterms:created xsi:type="dcterms:W3CDTF">2018-07-03T08:42:34Z</dcterms:created>
  <dcterms:modified xsi:type="dcterms:W3CDTF">2022-06-23T16:04:09Z</dcterms:modified>
</cp:coreProperties>
</file>