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4" r:id="rId4"/>
    <p:sldId id="256" r:id="rId5"/>
    <p:sldId id="257" r:id="rId6"/>
    <p:sldId id="258" r:id="rId7"/>
    <p:sldId id="261" r:id="rId8"/>
    <p:sldId id="262" r:id="rId9"/>
    <p:sldId id="263"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4" autoAdjust="0"/>
    <p:restoredTop sz="94660"/>
  </p:normalViewPr>
  <p:slideViewPr>
    <p:cSldViewPr>
      <p:cViewPr varScale="1">
        <p:scale>
          <a:sx n="83" d="100"/>
          <a:sy n="83" d="100"/>
        </p:scale>
        <p:origin x="1421"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C9EF4BD-D56C-4E9B-8F43-0ABEBA653C0A}" type="datetimeFigureOut">
              <a:rPr lang="en-GB" smtClean="0"/>
              <a:t>23/06/2022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1365594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9EF4BD-D56C-4E9B-8F43-0ABEBA653C0A}" type="datetimeFigureOut">
              <a:rPr lang="en-GB" smtClean="0"/>
              <a:t>23/06/2022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3602966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9EF4BD-D56C-4E9B-8F43-0ABEBA653C0A}" type="datetimeFigureOut">
              <a:rPr lang="en-GB" smtClean="0"/>
              <a:t>23/06/2022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292587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C9EF4BD-D56C-4E9B-8F43-0ABEBA653C0A}" type="datetimeFigureOut">
              <a:rPr lang="en-GB" smtClean="0"/>
              <a:t>23/06/2022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3107747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C9EF4BD-D56C-4E9B-8F43-0ABEBA653C0A}" type="datetimeFigureOut">
              <a:rPr lang="en-GB" smtClean="0"/>
              <a:t>23/06/2022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997410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C9EF4BD-D56C-4E9B-8F43-0ABEBA653C0A}" type="datetimeFigureOut">
              <a:rPr lang="en-GB" smtClean="0"/>
              <a:t>23/06/2022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2471187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9EF4BD-D56C-4E9B-8F43-0ABEBA653C0A}" type="datetimeFigureOut">
              <a:rPr lang="en-GB" smtClean="0"/>
              <a:t>23/06/2022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2364264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9EF4BD-D56C-4E9B-8F43-0ABEBA653C0A}" type="datetimeFigureOut">
              <a:rPr lang="en-GB" smtClean="0"/>
              <a:t>23/06/2022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1216342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9EF4BD-D56C-4E9B-8F43-0ABEBA653C0A}" type="datetimeFigureOut">
              <a:rPr lang="en-GB" smtClean="0"/>
              <a:t>23/06/2022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3768705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9EF4BD-D56C-4E9B-8F43-0ABEBA653C0A}" type="datetimeFigureOut">
              <a:rPr lang="en-GB" smtClean="0"/>
              <a:t>23/06/2022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3771278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9EF4BD-D56C-4E9B-8F43-0ABEBA653C0A}" type="datetimeFigureOut">
              <a:rPr lang="en-GB" smtClean="0"/>
              <a:t>23/06/2022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BCA26-5571-488D-B225-7049A660C31A}" type="slidenum">
              <a:rPr lang="en-GB" smtClean="0"/>
              <a:t>‹#›</a:t>
            </a:fld>
            <a:endParaRPr lang="en-GB"/>
          </a:p>
        </p:txBody>
      </p:sp>
    </p:spTree>
    <p:extLst>
      <p:ext uri="{BB962C8B-B14F-4D97-AF65-F5344CB8AC3E}">
        <p14:creationId xmlns:p14="http://schemas.microsoft.com/office/powerpoint/2010/main" val="3001927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9EF4BD-D56C-4E9B-8F43-0ABEBA653C0A}" type="datetimeFigureOut">
              <a:rPr lang="en-GB" smtClean="0"/>
              <a:t>23/06/2022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1BCA26-5571-488D-B225-7049A660C31A}" type="slidenum">
              <a:rPr lang="en-GB" smtClean="0"/>
              <a:t>‹#›</a:t>
            </a:fld>
            <a:endParaRPr lang="en-GB"/>
          </a:p>
        </p:txBody>
      </p:sp>
    </p:spTree>
    <p:extLst>
      <p:ext uri="{BB962C8B-B14F-4D97-AF65-F5344CB8AC3E}">
        <p14:creationId xmlns:p14="http://schemas.microsoft.com/office/powerpoint/2010/main" val="1593758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hyperlink" Target="http://www.google.co.uk/url?sa=i&amp;rct=j&amp;q=&amp;source=images&amp;cd=&amp;cad=rja&amp;docid=DHPGobiHZiIVdM&amp;tbnid=I2wdKZsMarjO8M:&amp;ved=0CAUQjRw&amp;url=http://cleoburymortimerprimaryschool.ethink.org.uk/curriculum_support/reception-information/&amp;ei=tWa_UdGzDIbI0QXXroGoDQ&amp;bvm=bv.47883778,d.d2k&amp;psig=AFQjCNFPj0WNxXpmuKUCA8qDLEu3_0374Q&amp;ust=1371584509861166"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www.google.co.uk/url?sa=i&amp;rct=j&amp;q=teacher+supporting+children&amp;source=images&amp;cd=&amp;cad=rja&amp;docid=d4SAL4qQUksucM&amp;tbnid=a5BKruIXVKaWjM:&amp;ved=0CAUQjRw&amp;url=http://www.theinclusiveclass.com/2011_11_01_archive.html&amp;ei=9Gi_UeyCC6iU0AXfuICACw&amp;bvm=bv.47883778,d.d2k&amp;psig=AFQjCNFh42UuovfIvxYK-6vRJfDe6TZv6g&amp;ust=1371585117356467"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www.google.co.uk/url?sa=i&amp;rct=j&amp;q=children+climbing+stairs&amp;source=images&amp;cd=&amp;cad=rja&amp;docid=e0QtKVPDyjvOlM&amp;tbnid=KZ7oigTgjhNK5M:&amp;ved=0CAUQjRw&amp;url=http://www.picturesof.net/pages/100614-003044-466053.html&amp;ei=W2u_UdG2I4iW0QXn0oGYCg&amp;psig=AFQjCNEy5-M3216D4J2_Z83_fV9K015yeQ&amp;ust=1371585749017750"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332656"/>
            <a:ext cx="6840760" cy="1446550"/>
          </a:xfrm>
          <a:prstGeom prst="rect">
            <a:avLst/>
          </a:prstGeom>
        </p:spPr>
        <p:txBody>
          <a:bodyPr wrap="square">
            <a:spAutoFit/>
          </a:bodyPr>
          <a:lstStyle/>
          <a:p>
            <a:pPr lvl="0" algn="ctr"/>
            <a:r>
              <a:rPr lang="en-GB" sz="4400" b="1" dirty="0">
                <a:solidFill>
                  <a:srgbClr val="FF0000"/>
                </a:solidFill>
                <a:latin typeface="Comic Sans MS" pitchFamily="66" charset="0"/>
              </a:rPr>
              <a:t>Special Educational </a:t>
            </a:r>
            <a:r>
              <a:rPr lang="en-GB" sz="4400" b="1" dirty="0" smtClean="0">
                <a:solidFill>
                  <a:srgbClr val="FF0000"/>
                </a:solidFill>
                <a:latin typeface="Comic Sans MS" pitchFamily="66" charset="0"/>
              </a:rPr>
              <a:t>Needs and Disability </a:t>
            </a:r>
            <a:endParaRPr lang="en-GB" sz="4400" b="1" dirty="0">
              <a:solidFill>
                <a:srgbClr val="FF0000"/>
              </a:solidFill>
              <a:latin typeface="Comic Sans MS" pitchFamily="66" charset="0"/>
            </a:endParaRPr>
          </a:p>
        </p:txBody>
      </p:sp>
      <p:sp>
        <p:nvSpPr>
          <p:cNvPr id="3" name="Rectangle 2"/>
          <p:cNvSpPr/>
          <p:nvPr/>
        </p:nvSpPr>
        <p:spPr>
          <a:xfrm>
            <a:off x="611560" y="2271648"/>
            <a:ext cx="8064896" cy="2862322"/>
          </a:xfrm>
          <a:prstGeom prst="rect">
            <a:avLst/>
          </a:prstGeom>
        </p:spPr>
        <p:txBody>
          <a:bodyPr wrap="square">
            <a:spAutoFit/>
          </a:bodyPr>
          <a:lstStyle/>
          <a:p>
            <a:pPr algn="ctr"/>
            <a:r>
              <a:rPr lang="en-GB" sz="3600" b="1" dirty="0" smtClean="0"/>
              <a:t>Many children have some special </a:t>
            </a:r>
            <a:r>
              <a:rPr lang="en-GB" sz="3600" b="1" dirty="0"/>
              <a:t>e</a:t>
            </a:r>
            <a:r>
              <a:rPr lang="en-GB" sz="3600" b="1" dirty="0" smtClean="0"/>
              <a:t>ducational needs or disability at some point during their school years. </a:t>
            </a:r>
          </a:p>
          <a:p>
            <a:pPr algn="ctr"/>
            <a:r>
              <a:rPr lang="en-GB" sz="3600" b="1" dirty="0" smtClean="0"/>
              <a:t>Some children have </a:t>
            </a:r>
            <a:r>
              <a:rPr lang="en-GB" sz="3600" b="1" dirty="0" err="1" smtClean="0"/>
              <a:t>SENd</a:t>
            </a:r>
            <a:r>
              <a:rPr lang="en-GB" sz="3600" b="1" dirty="0" smtClean="0"/>
              <a:t> right through their time in school.</a:t>
            </a:r>
            <a:endParaRPr lang="en-GB" sz="3600" b="1" dirty="0"/>
          </a:p>
        </p:txBody>
      </p:sp>
      <p:pic>
        <p:nvPicPr>
          <p:cNvPr id="3076" name="Picture 4" descr="http://www.lancsngfl.ac.uk/projects/aces/images/library/CartoonKids.gif">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5133970"/>
            <a:ext cx="2828925" cy="1455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82198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836712"/>
            <a:ext cx="6192688" cy="2862322"/>
          </a:xfrm>
          <a:prstGeom prst="rect">
            <a:avLst/>
          </a:prstGeom>
        </p:spPr>
        <p:txBody>
          <a:bodyPr wrap="square">
            <a:spAutoFit/>
          </a:bodyPr>
          <a:lstStyle/>
          <a:p>
            <a:pPr lvl="0" algn="ctr"/>
            <a:r>
              <a:rPr lang="en-GB" sz="3600" b="1" dirty="0" err="1" smtClean="0">
                <a:solidFill>
                  <a:srgbClr val="FF0000"/>
                </a:solidFill>
              </a:rPr>
              <a:t>SENd</a:t>
            </a:r>
            <a:r>
              <a:rPr lang="en-GB" sz="3600" b="1" dirty="0" smtClean="0">
                <a:solidFill>
                  <a:srgbClr val="FF0000"/>
                </a:solidFill>
              </a:rPr>
              <a:t> </a:t>
            </a:r>
            <a:r>
              <a:rPr lang="en-GB" sz="3600" b="1" dirty="0">
                <a:solidFill>
                  <a:prstClr val="black"/>
                </a:solidFill>
              </a:rPr>
              <a:t>is a need pupils have that might make it harder for them to </a:t>
            </a:r>
            <a:r>
              <a:rPr lang="en-GB" sz="3600" b="1" dirty="0" smtClean="0">
                <a:solidFill>
                  <a:prstClr val="black"/>
                </a:solidFill>
              </a:rPr>
              <a:t>learn and develop emotionally. </a:t>
            </a:r>
            <a:r>
              <a:rPr lang="en-GB" sz="3600" b="1" dirty="0">
                <a:solidFill>
                  <a:prstClr val="black"/>
                </a:solidFill>
              </a:rPr>
              <a:t>They may benefit from a bit of extra support.</a:t>
            </a:r>
          </a:p>
        </p:txBody>
      </p:sp>
      <p:pic>
        <p:nvPicPr>
          <p:cNvPr id="2053" name="Picture 5" descr="C:\Users\nigel\AppData\Local\Microsoft\Windows\Temporary Internet Files\Content.IE5\CHSNASAL\MC90028708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78219" y="4005064"/>
            <a:ext cx="3107641" cy="2680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5606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88640"/>
            <a:ext cx="8640960" cy="5078313"/>
          </a:xfrm>
          <a:prstGeom prst="rect">
            <a:avLst/>
          </a:prstGeom>
          <a:solidFill>
            <a:srgbClr val="FF0000"/>
          </a:solidFill>
        </p:spPr>
        <p:txBody>
          <a:bodyPr wrap="square" rtlCol="0">
            <a:spAutoFit/>
          </a:bodyPr>
          <a:lstStyle/>
          <a:p>
            <a:pPr algn="ctr"/>
            <a:r>
              <a:rPr lang="en-GB" sz="3600" b="1" dirty="0" smtClean="0"/>
              <a:t>OFSTED October 2021</a:t>
            </a:r>
          </a:p>
          <a:p>
            <a:pPr algn="ctr"/>
            <a:endParaRPr lang="en-GB" sz="3600" b="1" dirty="0" smtClean="0"/>
          </a:p>
          <a:p>
            <a:pPr algn="ctr"/>
            <a:r>
              <a:rPr lang="en-GB" sz="3600" b="1" dirty="0"/>
              <a:t>Leaders and teachers swiftly identify and understand the needs of pupils with SEND. They make sure that these pupils are well supported in and out of class. Staff provide pupils with appropriate guidance and resources so that they can achieve as best they can.</a:t>
            </a:r>
          </a:p>
        </p:txBody>
      </p:sp>
    </p:spTree>
    <p:extLst>
      <p:ext uri="{BB962C8B-B14F-4D97-AF65-F5344CB8AC3E}">
        <p14:creationId xmlns:p14="http://schemas.microsoft.com/office/powerpoint/2010/main" val="2579707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5536" y="159331"/>
            <a:ext cx="8208912" cy="1600438"/>
          </a:xfrm>
          <a:prstGeom prst="rect">
            <a:avLst/>
          </a:prstGeom>
          <a:noFill/>
        </p:spPr>
        <p:txBody>
          <a:bodyPr wrap="square" rtlCol="0">
            <a:spAutoFit/>
          </a:bodyPr>
          <a:lstStyle/>
          <a:p>
            <a:pPr algn="ctr"/>
            <a:r>
              <a:rPr lang="en-GB" sz="4000" b="1" dirty="0" smtClean="0">
                <a:solidFill>
                  <a:srgbClr val="FF0000"/>
                </a:solidFill>
                <a:latin typeface="Comic Sans MS" pitchFamily="66" charset="0"/>
              </a:rPr>
              <a:t>Special Educational Needs and Disability</a:t>
            </a:r>
          </a:p>
          <a:p>
            <a:pPr algn="ctr"/>
            <a:endParaRPr lang="en-GB" b="1" dirty="0">
              <a:latin typeface="Comic Sans MS" pitchFamily="66" charset="0"/>
            </a:endParaRPr>
          </a:p>
        </p:txBody>
      </p:sp>
      <p:sp>
        <p:nvSpPr>
          <p:cNvPr id="2" name="TextBox 1"/>
          <p:cNvSpPr txBox="1"/>
          <p:nvPr/>
        </p:nvSpPr>
        <p:spPr>
          <a:xfrm>
            <a:off x="755576" y="1628800"/>
            <a:ext cx="7848872" cy="5016758"/>
          </a:xfrm>
          <a:prstGeom prst="rect">
            <a:avLst/>
          </a:prstGeom>
          <a:noFill/>
        </p:spPr>
        <p:txBody>
          <a:bodyPr wrap="square" rtlCol="0">
            <a:spAutoFit/>
          </a:bodyPr>
          <a:lstStyle/>
          <a:p>
            <a:r>
              <a:rPr lang="en-GB" sz="2000" b="1" i="1" dirty="0" smtClean="0"/>
              <a:t>Your pupil may need support with</a:t>
            </a:r>
          </a:p>
          <a:p>
            <a:pPr marL="285750" indent="-285750">
              <a:buFont typeface="Arial" panose="020B0604020202020204" pitchFamily="34" charset="0"/>
              <a:buChar char="•"/>
            </a:pPr>
            <a:r>
              <a:rPr lang="en-GB" sz="2800" dirty="0" smtClean="0"/>
              <a:t>Social Emotional Mental Health needs at some point in their primary school journey</a:t>
            </a:r>
            <a:endParaRPr lang="en-GB" sz="2800" dirty="0"/>
          </a:p>
          <a:p>
            <a:pPr marL="285750" indent="-285750">
              <a:buFont typeface="Arial" panose="020B0604020202020204" pitchFamily="34" charset="0"/>
              <a:buChar char="•"/>
            </a:pPr>
            <a:r>
              <a:rPr lang="en-GB" sz="2800" dirty="0" smtClean="0"/>
              <a:t>Communication and interaction including ASD, ADHD, PDA and speech and language. We purchase Speech Link, as an on line assessment and planning tool and pupils identified with a need, receive intensive 1-1 support following a rigorous </a:t>
            </a:r>
            <a:r>
              <a:rPr lang="en-GB" sz="2800" dirty="0" smtClean="0"/>
              <a:t>programme</a:t>
            </a:r>
            <a:endParaRPr lang="en-GB" sz="2800" dirty="0" smtClean="0"/>
          </a:p>
          <a:p>
            <a:pPr marL="285750" indent="-285750">
              <a:buFont typeface="Arial" panose="020B0604020202020204" pitchFamily="34" charset="0"/>
              <a:buChar char="•"/>
            </a:pPr>
            <a:r>
              <a:rPr lang="en-GB" sz="2800" dirty="0" smtClean="0"/>
              <a:t>Physical </a:t>
            </a:r>
            <a:r>
              <a:rPr lang="en-GB" sz="2800" dirty="0" smtClean="0"/>
              <a:t>development </a:t>
            </a:r>
            <a:r>
              <a:rPr lang="en-GB" sz="2800" dirty="0" smtClean="0"/>
              <a:t>/ </a:t>
            </a:r>
            <a:r>
              <a:rPr lang="en-GB" sz="2800" dirty="0" smtClean="0"/>
              <a:t>sensory</a:t>
            </a:r>
            <a:endParaRPr lang="en-GB" sz="2800" dirty="0" smtClean="0"/>
          </a:p>
          <a:p>
            <a:pPr marL="285750" indent="-285750">
              <a:buFont typeface="Arial" panose="020B0604020202020204" pitchFamily="34" charset="0"/>
              <a:buChar char="•"/>
            </a:pPr>
            <a:r>
              <a:rPr lang="en-GB" sz="2800" dirty="0" smtClean="0"/>
              <a:t>Cognition and Learning</a:t>
            </a:r>
          </a:p>
          <a:p>
            <a:pPr marL="285750" indent="-285750">
              <a:buFont typeface="Arial" panose="020B0604020202020204" pitchFamily="34" charset="0"/>
              <a:buChar char="•"/>
            </a:pPr>
            <a:endParaRPr lang="en-GB" sz="2000" dirty="0"/>
          </a:p>
        </p:txBody>
      </p:sp>
    </p:spTree>
    <p:extLst>
      <p:ext uri="{BB962C8B-B14F-4D97-AF65-F5344CB8AC3E}">
        <p14:creationId xmlns:p14="http://schemas.microsoft.com/office/powerpoint/2010/main" val="2502363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188640"/>
            <a:ext cx="8474643" cy="6001643"/>
          </a:xfrm>
          <a:prstGeom prst="rect">
            <a:avLst/>
          </a:prstGeom>
        </p:spPr>
        <p:txBody>
          <a:bodyPr wrap="square">
            <a:spAutoFit/>
          </a:bodyPr>
          <a:lstStyle/>
          <a:p>
            <a:r>
              <a:rPr lang="en-GB" sz="4800" b="1" dirty="0" smtClean="0">
                <a:solidFill>
                  <a:srgbClr val="FF0000"/>
                </a:solidFill>
              </a:rPr>
              <a:t>     Support at Harcourt</a:t>
            </a:r>
          </a:p>
          <a:p>
            <a:r>
              <a:rPr lang="en-GB" sz="2400" b="1" dirty="0" smtClean="0"/>
              <a:t>We are fortunate to have a team of staff who are trained in various aspects of Special educational needs including</a:t>
            </a:r>
          </a:p>
          <a:p>
            <a:pPr marL="342900" indent="-342900">
              <a:buFont typeface="Arial" panose="020B0604020202020204" pitchFamily="34" charset="0"/>
              <a:buChar char="•"/>
            </a:pPr>
            <a:r>
              <a:rPr lang="en-GB" sz="2400" b="1" dirty="0" smtClean="0"/>
              <a:t>Speech and language</a:t>
            </a:r>
          </a:p>
          <a:p>
            <a:pPr marL="342900" indent="-342900">
              <a:buFont typeface="Arial" panose="020B0604020202020204" pitchFamily="34" charset="0"/>
              <a:buChar char="•"/>
            </a:pPr>
            <a:r>
              <a:rPr lang="en-GB" sz="2400" b="1" dirty="0" smtClean="0"/>
              <a:t>Dyslexia</a:t>
            </a:r>
          </a:p>
          <a:p>
            <a:pPr marL="342900" indent="-342900">
              <a:buFont typeface="Arial" panose="020B0604020202020204" pitchFamily="34" charset="0"/>
              <a:buChar char="•"/>
            </a:pPr>
            <a:r>
              <a:rPr lang="en-GB" sz="2400" b="1" dirty="0" smtClean="0"/>
              <a:t>Dyscalculia</a:t>
            </a:r>
          </a:p>
          <a:p>
            <a:pPr marL="342900" indent="-342900">
              <a:buFont typeface="Arial" panose="020B0604020202020204" pitchFamily="34" charset="0"/>
              <a:buChar char="•"/>
            </a:pPr>
            <a:r>
              <a:rPr lang="en-GB" sz="2400" b="1" dirty="0" smtClean="0"/>
              <a:t>Autism</a:t>
            </a:r>
          </a:p>
          <a:p>
            <a:pPr marL="342900" indent="-342900">
              <a:buFont typeface="Arial" panose="020B0604020202020204" pitchFamily="34" charset="0"/>
              <a:buChar char="•"/>
            </a:pPr>
            <a:r>
              <a:rPr lang="en-GB" sz="2400" b="1" dirty="0" smtClean="0"/>
              <a:t>ADHD</a:t>
            </a:r>
          </a:p>
          <a:p>
            <a:pPr marL="342900" indent="-342900">
              <a:buFont typeface="Arial" panose="020B0604020202020204" pitchFamily="34" charset="0"/>
              <a:buChar char="•"/>
            </a:pPr>
            <a:r>
              <a:rPr lang="en-GB" sz="2400" b="1" dirty="0" smtClean="0"/>
              <a:t>Dyspraxia</a:t>
            </a:r>
          </a:p>
          <a:p>
            <a:pPr marL="342900" indent="-342900">
              <a:buFont typeface="Arial" panose="020B0604020202020204" pitchFamily="34" charset="0"/>
              <a:buChar char="•"/>
            </a:pPr>
            <a:r>
              <a:rPr lang="en-GB" sz="2400" b="1" dirty="0" smtClean="0"/>
              <a:t>Mental first aid</a:t>
            </a:r>
          </a:p>
          <a:p>
            <a:pPr marL="342900" indent="-342900">
              <a:buFont typeface="Arial" panose="020B0604020202020204" pitchFamily="34" charset="0"/>
              <a:buChar char="•"/>
            </a:pPr>
            <a:r>
              <a:rPr lang="en-GB" sz="2400" b="1" dirty="0" smtClean="0"/>
              <a:t>Bereavement and loss</a:t>
            </a:r>
          </a:p>
          <a:p>
            <a:pPr marL="342900" indent="-342900">
              <a:buFont typeface="Arial" panose="020B0604020202020204" pitchFamily="34" charset="0"/>
              <a:buChar char="•"/>
            </a:pPr>
            <a:endParaRPr lang="en-GB" sz="2400" b="1" dirty="0" smtClean="0"/>
          </a:p>
          <a:p>
            <a:endParaRPr lang="en-GB" sz="3600" b="1" dirty="0" smtClean="0"/>
          </a:p>
          <a:p>
            <a:endParaRPr lang="en-GB" sz="3600" b="1" dirty="0" smtClean="0"/>
          </a:p>
        </p:txBody>
      </p:sp>
      <p:pic>
        <p:nvPicPr>
          <p:cNvPr id="1028" name="Picture 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11960" y="4660476"/>
            <a:ext cx="1611980" cy="15549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39752" y="4660476"/>
            <a:ext cx="1611980" cy="15549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84168" y="4660476"/>
            <a:ext cx="1611980" cy="1554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8800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6192688" cy="6124754"/>
          </a:xfrm>
          <a:prstGeom prst="rect">
            <a:avLst/>
          </a:prstGeom>
        </p:spPr>
        <p:txBody>
          <a:bodyPr wrap="square">
            <a:spAutoFit/>
          </a:bodyPr>
          <a:lstStyle/>
          <a:p>
            <a:r>
              <a:rPr lang="en-GB" sz="2400" b="1" dirty="0" smtClean="0"/>
              <a:t>Support</a:t>
            </a:r>
            <a:endParaRPr lang="en-GB" sz="2400" b="1" dirty="0"/>
          </a:p>
          <a:p>
            <a:r>
              <a:rPr lang="en-GB" sz="2400" dirty="0" smtClean="0"/>
              <a:t>As required, children will receive targeted support from their class teacher within the classroom.</a:t>
            </a:r>
          </a:p>
          <a:p>
            <a:r>
              <a:rPr lang="en-GB" sz="2400" dirty="0" smtClean="0"/>
              <a:t>Once progress has been reviewed every 6 weeks,</a:t>
            </a:r>
            <a:r>
              <a:rPr lang="en-GB" sz="2400" dirty="0"/>
              <a:t> </a:t>
            </a:r>
            <a:r>
              <a:rPr lang="en-GB" sz="2400" dirty="0" smtClean="0"/>
              <a:t>they may then receive small group or individual support from a  trained teaching assistant.</a:t>
            </a:r>
          </a:p>
          <a:p>
            <a:r>
              <a:rPr lang="en-GB" sz="2400" dirty="0" smtClean="0"/>
              <a:t>If needed, the school will then work with parents to identify external support and advice such as a speech and language therapist or a  behavioural specialist. </a:t>
            </a:r>
            <a:r>
              <a:rPr lang="en-GB" sz="2400" dirty="0"/>
              <a:t>T</a:t>
            </a:r>
            <a:r>
              <a:rPr lang="en-GB" sz="2400" dirty="0" smtClean="0"/>
              <a:t>his support is reviewed regularly with parents.</a:t>
            </a:r>
          </a:p>
          <a:p>
            <a:r>
              <a:rPr lang="en-GB" sz="2400" dirty="0" smtClean="0"/>
              <a:t>In a few cases, parents and the school may agree an EHCP is needed.</a:t>
            </a:r>
          </a:p>
          <a:p>
            <a:endParaRPr lang="en-GB" sz="3200" dirty="0" smtClean="0"/>
          </a:p>
        </p:txBody>
      </p:sp>
      <p:pic>
        <p:nvPicPr>
          <p:cNvPr id="4100" name="Picture 4">
            <a:hlinkClick r:id="rId2"/>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60232" y="836712"/>
            <a:ext cx="2233811"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3739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88640"/>
            <a:ext cx="8856984" cy="5078313"/>
          </a:xfrm>
          <a:prstGeom prst="rect">
            <a:avLst/>
          </a:prstGeom>
          <a:noFill/>
        </p:spPr>
        <p:txBody>
          <a:bodyPr wrap="square" rtlCol="0">
            <a:spAutoFit/>
          </a:bodyPr>
          <a:lstStyle/>
          <a:p>
            <a:pPr algn="ctr"/>
            <a:r>
              <a:rPr lang="en-GB" sz="4800" b="1" dirty="0" smtClean="0">
                <a:solidFill>
                  <a:srgbClr val="FF0000"/>
                </a:solidFill>
              </a:rPr>
              <a:t>What to do if you are worried about your child?</a:t>
            </a:r>
          </a:p>
          <a:p>
            <a:r>
              <a:rPr lang="en-GB" sz="3600" dirty="0" smtClean="0"/>
              <a:t>If you have any concerns, speak to your child’s teacher initially.</a:t>
            </a:r>
          </a:p>
          <a:p>
            <a:r>
              <a:rPr lang="en-GB" sz="3600" dirty="0" smtClean="0"/>
              <a:t>Decide together if you would like some more help or information from myself, the SENCO (Special Needs Coordinator) Mrs O Connor</a:t>
            </a:r>
            <a:endParaRPr lang="en-GB" sz="3600" dirty="0"/>
          </a:p>
          <a:p>
            <a:r>
              <a:rPr lang="en-GB" sz="4800" dirty="0" smtClean="0">
                <a:solidFill>
                  <a:srgbClr val="FF0000"/>
                </a:solidFill>
              </a:rPr>
              <a:t>			</a:t>
            </a:r>
            <a:endParaRPr lang="en-GB" sz="4800" dirty="0">
              <a:solidFill>
                <a:srgbClr val="FF000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7584" y="4804661"/>
            <a:ext cx="2429303" cy="19583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19872" y="4804661"/>
            <a:ext cx="2429303" cy="19583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12160" y="4804661"/>
            <a:ext cx="2429303" cy="19583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99231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404664"/>
            <a:ext cx="8496944" cy="5078313"/>
          </a:xfrm>
          <a:prstGeom prst="rect">
            <a:avLst/>
          </a:prstGeom>
          <a:noFill/>
        </p:spPr>
        <p:txBody>
          <a:bodyPr wrap="square" rtlCol="0">
            <a:spAutoFit/>
          </a:bodyPr>
          <a:lstStyle/>
          <a:p>
            <a:pPr algn="ctr"/>
            <a:r>
              <a:rPr lang="en-GB" sz="3600" dirty="0" smtClean="0"/>
              <a:t>Alternatively, we may discuss difficulties your child seems to be experiencing.</a:t>
            </a:r>
          </a:p>
          <a:p>
            <a:pPr algn="ctr"/>
            <a:r>
              <a:rPr lang="en-GB" sz="3600" b="1" dirty="0" smtClean="0">
                <a:solidFill>
                  <a:srgbClr val="FF0000"/>
                </a:solidFill>
              </a:rPr>
              <a:t>Do not worry or panic!</a:t>
            </a:r>
          </a:p>
          <a:p>
            <a:pPr algn="ctr"/>
            <a:r>
              <a:rPr lang="en-GB" sz="3600" dirty="0" smtClean="0"/>
              <a:t>We will investigate exactly what extra provision we can put in place such as a social skills group; we will discuss this with you and every 6 weeks we will look at the impact and if we need to continue the intervention.</a:t>
            </a:r>
          </a:p>
          <a:p>
            <a:pPr algn="ctr"/>
            <a:endParaRPr lang="en-GB" sz="3600" dirty="0">
              <a:solidFill>
                <a:srgbClr val="FF0000"/>
              </a:solidFill>
            </a:endParaRPr>
          </a:p>
        </p:txBody>
      </p:sp>
    </p:spTree>
    <p:extLst>
      <p:ext uri="{BB962C8B-B14F-4D97-AF65-F5344CB8AC3E}">
        <p14:creationId xmlns:p14="http://schemas.microsoft.com/office/powerpoint/2010/main" val="2959781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8514"/>
            <a:ext cx="8820472" cy="2800767"/>
          </a:xfrm>
          <a:prstGeom prst="rect">
            <a:avLst/>
          </a:prstGeom>
          <a:noFill/>
        </p:spPr>
        <p:txBody>
          <a:bodyPr wrap="square" rtlCol="0">
            <a:spAutoFit/>
          </a:bodyPr>
          <a:lstStyle/>
          <a:p>
            <a:pPr algn="ctr"/>
            <a:r>
              <a:rPr lang="en-GB" sz="4400" b="1" dirty="0" smtClean="0">
                <a:solidFill>
                  <a:srgbClr val="FF0000"/>
                </a:solidFill>
              </a:rPr>
              <a:t>And finally……</a:t>
            </a:r>
            <a:endParaRPr lang="en-GB" sz="4400" b="1" dirty="0"/>
          </a:p>
          <a:p>
            <a:pPr algn="ctr"/>
            <a:r>
              <a:rPr lang="en-GB" sz="4400" b="1" dirty="0" smtClean="0"/>
              <a:t>Remember, </a:t>
            </a:r>
          </a:p>
          <a:p>
            <a:pPr algn="ctr"/>
            <a:r>
              <a:rPr lang="en-GB" sz="4400" b="1" dirty="0" smtClean="0"/>
              <a:t>no child (or adult) is perfect!</a:t>
            </a:r>
          </a:p>
          <a:p>
            <a:pPr algn="ctr"/>
            <a:r>
              <a:rPr lang="en-GB" sz="4400" b="1" dirty="0" smtClean="0"/>
              <a:t> We all need a helping hand at times.</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167430"/>
            <a:ext cx="3419872" cy="3314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755576" y="3501008"/>
            <a:ext cx="4689260" cy="1384995"/>
          </a:xfrm>
          <a:prstGeom prst="rect">
            <a:avLst/>
          </a:prstGeom>
        </p:spPr>
        <p:txBody>
          <a:bodyPr wrap="square">
            <a:spAutoFit/>
          </a:bodyPr>
          <a:lstStyle/>
          <a:p>
            <a:pPr lvl="0" algn="ctr"/>
            <a:r>
              <a:rPr lang="en-GB" sz="2800" b="1" i="1" dirty="0" smtClean="0">
                <a:solidFill>
                  <a:prstClr val="black"/>
                </a:solidFill>
              </a:rPr>
              <a:t>With parents </a:t>
            </a:r>
            <a:r>
              <a:rPr lang="en-GB" sz="2800" b="1" i="1" dirty="0">
                <a:solidFill>
                  <a:prstClr val="black"/>
                </a:solidFill>
              </a:rPr>
              <a:t>and school working together </a:t>
            </a:r>
            <a:r>
              <a:rPr lang="en-GB" sz="2800" b="1" i="1" dirty="0" smtClean="0">
                <a:solidFill>
                  <a:prstClr val="black"/>
                </a:solidFill>
              </a:rPr>
              <a:t>every child will succeed</a:t>
            </a:r>
            <a:endParaRPr lang="en-GB" sz="2800" b="1" i="1" dirty="0">
              <a:solidFill>
                <a:prstClr val="black"/>
              </a:solidFill>
            </a:endParaRPr>
          </a:p>
        </p:txBody>
      </p:sp>
      <p:sp>
        <p:nvSpPr>
          <p:cNvPr id="5" name="TextBox 4"/>
          <p:cNvSpPr txBox="1"/>
          <p:nvPr/>
        </p:nvSpPr>
        <p:spPr>
          <a:xfrm>
            <a:off x="755576" y="4886002"/>
            <a:ext cx="4320480" cy="1754326"/>
          </a:xfrm>
          <a:prstGeom prst="rect">
            <a:avLst/>
          </a:prstGeom>
          <a:noFill/>
        </p:spPr>
        <p:txBody>
          <a:bodyPr wrap="square" rtlCol="0">
            <a:spAutoFit/>
          </a:bodyPr>
          <a:lstStyle/>
          <a:p>
            <a:pPr algn="ctr"/>
            <a:r>
              <a:rPr lang="en-GB" sz="3600" dirty="0" smtClean="0"/>
              <a:t>Contact Mrs O’Connor  </a:t>
            </a:r>
          </a:p>
          <a:p>
            <a:pPr algn="ctr"/>
            <a:r>
              <a:rPr lang="en-GB" sz="3600" dirty="0" smtClean="0"/>
              <a:t>01303 275 294</a:t>
            </a:r>
          </a:p>
          <a:p>
            <a:pPr algn="ctr"/>
            <a:r>
              <a:rPr lang="en-GB" sz="3600" dirty="0" smtClean="0"/>
              <a:t>SENCO</a:t>
            </a:r>
            <a:endParaRPr lang="en-GB" sz="3600" dirty="0"/>
          </a:p>
        </p:txBody>
      </p:sp>
    </p:spTree>
    <p:extLst>
      <p:ext uri="{BB962C8B-B14F-4D97-AF65-F5344CB8AC3E}">
        <p14:creationId xmlns:p14="http://schemas.microsoft.com/office/powerpoint/2010/main" val="17541801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TotalTime>
  <Words>468</Words>
  <Application>Microsoft Office PowerPoint</Application>
  <PresentationFormat>On-screen Show (4:3)</PresentationFormat>
  <Paragraphs>44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dc:creator>
  <cp:lastModifiedBy>O'Connort</cp:lastModifiedBy>
  <cp:revision>21</cp:revision>
  <cp:lastPrinted>2014-06-20T07:24:36Z</cp:lastPrinted>
  <dcterms:created xsi:type="dcterms:W3CDTF">2013-06-17T19:06:42Z</dcterms:created>
  <dcterms:modified xsi:type="dcterms:W3CDTF">2022-06-23T13:58:00Z</dcterms:modified>
</cp:coreProperties>
</file>